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60" r:id="rId4"/>
    <p:sldId id="261" r:id="rId5"/>
    <p:sldId id="259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10B2-2702-486A-A45A-70EAD54644C6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39C2-C0B8-4ED6-875D-C6B970997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10B2-2702-486A-A45A-70EAD54644C6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39C2-C0B8-4ED6-875D-C6B970997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10B2-2702-486A-A45A-70EAD54644C6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39C2-C0B8-4ED6-875D-C6B970997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10B2-2702-486A-A45A-70EAD54644C6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39C2-C0B8-4ED6-875D-C6B970997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10B2-2702-486A-A45A-70EAD54644C6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39C2-C0B8-4ED6-875D-C6B970997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10B2-2702-486A-A45A-70EAD54644C6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39C2-C0B8-4ED6-875D-C6B970997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10B2-2702-486A-A45A-70EAD54644C6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39C2-C0B8-4ED6-875D-C6B970997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10B2-2702-486A-A45A-70EAD54644C6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39C2-C0B8-4ED6-875D-C6B970997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10B2-2702-486A-A45A-70EAD54644C6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39C2-C0B8-4ED6-875D-C6B970997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10B2-2702-486A-A45A-70EAD54644C6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39C2-C0B8-4ED6-875D-C6B970997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10B2-2702-486A-A45A-70EAD54644C6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39C2-C0B8-4ED6-875D-C6B970997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210B2-2702-486A-A45A-70EAD54644C6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839C2-C0B8-4ED6-875D-C6B970997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57200" y="1219200"/>
            <a:ext cx="8229600" cy="4267200"/>
          </a:xfrm>
        </p:spPr>
        <p:txBody>
          <a:bodyPr>
            <a:noAutofit/>
          </a:bodyPr>
          <a:lstStyle/>
          <a:p>
            <a:r>
              <a:rPr lang="bg-BG" sz="4800" b="1" dirty="0" smtClean="0">
                <a:solidFill>
                  <a:srgbClr val="C00000"/>
                </a:solidFill>
              </a:rPr>
              <a:t>Единна електронна система за съвременен доброволчески мениджмънт на  Български Червен кръст</a:t>
            </a:r>
            <a:endParaRPr lang="en-US" sz="4800" b="1" dirty="0">
              <a:solidFill>
                <a:srgbClr val="C00000"/>
              </a:solidFill>
              <a:latin typeface="Gill Sans MT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2" y="181356"/>
            <a:ext cx="1062758" cy="885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772400" cy="182880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C00000"/>
                </a:solidFill>
              </a:rPr>
              <a:t>“Електронна база данни на доброволците на Русенската Червенокръстка организация”</a:t>
            </a:r>
            <a:endParaRPr lang="en-US" sz="3600" dirty="0">
              <a:latin typeface="Gill Sans MT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304800" y="2514600"/>
            <a:ext cx="8305800" cy="3886200"/>
          </a:xfrm>
        </p:spPr>
        <p:txBody>
          <a:bodyPr>
            <a:normAutofit/>
          </a:bodyPr>
          <a:lstStyle/>
          <a:p>
            <a:r>
              <a:rPr lang="bg-BG" sz="2400" dirty="0" smtClean="0">
                <a:solidFill>
                  <a:schemeClr val="tx1"/>
                </a:solidFill>
              </a:rPr>
              <a:t>Електронно представяне на работата по проекти</a:t>
            </a:r>
          </a:p>
          <a:p>
            <a:endParaRPr lang="en-US" dirty="0">
              <a:solidFill>
                <a:schemeClr val="tx1"/>
              </a:solidFill>
              <a:latin typeface="Gill Sans MT" pitchFamily="34" charset="0"/>
            </a:endParaRPr>
          </a:p>
        </p:txBody>
      </p:sp>
      <p:pic>
        <p:nvPicPr>
          <p:cNvPr id="5" name="Картина 4" descr="Заснемане8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3214" y="3124200"/>
            <a:ext cx="7178849" cy="34436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2" y="181356"/>
            <a:ext cx="1062758" cy="885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772400" cy="182880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C00000"/>
                </a:solidFill>
              </a:rPr>
              <a:t>“Електронна база данни на доброволците на Русенската Червенокръстка организация”</a:t>
            </a:r>
            <a:endParaRPr lang="en-US" sz="3600" dirty="0">
              <a:latin typeface="Gill Sans MT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304800" y="2438400"/>
            <a:ext cx="8305800" cy="838200"/>
          </a:xfrm>
        </p:spPr>
        <p:txBody>
          <a:bodyPr>
            <a:normAutofit/>
          </a:bodyPr>
          <a:lstStyle/>
          <a:p>
            <a:r>
              <a:rPr lang="bg-BG" sz="2400" dirty="0" smtClean="0">
                <a:solidFill>
                  <a:schemeClr val="tx1"/>
                </a:solidFill>
              </a:rPr>
              <a:t>Повишаване доброволческия капацитет и квалификация – видове обучения</a:t>
            </a:r>
          </a:p>
          <a:p>
            <a:endParaRPr lang="en-US" dirty="0">
              <a:solidFill>
                <a:schemeClr val="tx1"/>
              </a:solidFill>
              <a:latin typeface="Gill Sans MT" pitchFamily="34" charset="0"/>
            </a:endParaRPr>
          </a:p>
        </p:txBody>
      </p:sp>
      <p:pic>
        <p:nvPicPr>
          <p:cNvPr id="5" name="Картина 4" descr="Заснемане8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3276600"/>
            <a:ext cx="6858095" cy="34436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2" y="181356"/>
            <a:ext cx="1062758" cy="885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772400" cy="182880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C00000"/>
                </a:solidFill>
              </a:rPr>
              <a:t>“Електронна база данни на доброволците на Русенската Червенокръстка организация”</a:t>
            </a:r>
            <a:endParaRPr lang="en-US" sz="3600" dirty="0">
              <a:latin typeface="Gill Sans MT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304800" y="2362200"/>
            <a:ext cx="8305800" cy="4419600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solidFill>
                  <a:schemeClr val="tx1"/>
                </a:solidFill>
              </a:rPr>
              <a:t>Предимства на така структурираната електронна база данни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tx1"/>
                </a:solidFill>
              </a:rPr>
              <a:t>Добре </a:t>
            </a:r>
            <a:r>
              <a:rPr lang="bg-BG" sz="2400" dirty="0" smtClean="0">
                <a:solidFill>
                  <a:schemeClr val="tx1"/>
                </a:solidFill>
              </a:rPr>
              <a:t>структурирано множество от данни с цел осъществяване на съвременен доброволчески мениджмънт в Български Червен кръст.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tx1"/>
                </a:solidFill>
              </a:rPr>
              <a:t>Смислово </a:t>
            </a:r>
            <a:r>
              <a:rPr lang="bg-BG" sz="2400" dirty="0" smtClean="0">
                <a:solidFill>
                  <a:schemeClr val="tx1"/>
                </a:solidFill>
              </a:rPr>
              <a:t>взаимосвързани данни,   даващи възможност за анализ и оценка към всеки един момент.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tx1"/>
                </a:solidFill>
              </a:rPr>
              <a:t>Администрирането </a:t>
            </a:r>
            <a:r>
              <a:rPr lang="bg-BG" sz="2400" dirty="0" smtClean="0">
                <a:solidFill>
                  <a:schemeClr val="tx1"/>
                </a:solidFill>
              </a:rPr>
              <a:t>е централизирано, което позволява да бъдат съблюдавани утвърдените стандарти и понятия в системата на Български Червен кръст.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tx1"/>
                </a:solidFill>
              </a:rPr>
              <a:t>Управление на правата за достъп до системата, което повишава нейната сигурност и надеждност.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2" y="181356"/>
            <a:ext cx="1062758" cy="885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772400" cy="182880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C00000"/>
                </a:solidFill>
              </a:rPr>
              <a:t>“Електронна база данни на доброволците на Русенската Червенокръстка организация”</a:t>
            </a:r>
            <a:endParaRPr lang="en-US" sz="3600" dirty="0">
              <a:latin typeface="Gill Sans MT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304800" y="2514600"/>
            <a:ext cx="8610600" cy="4191000"/>
          </a:xfrm>
        </p:spPr>
        <p:txBody>
          <a:bodyPr>
            <a:noAutofit/>
          </a:bodyPr>
          <a:lstStyle/>
          <a:p>
            <a:r>
              <a:rPr lang="bg-BG" sz="2000" b="1" dirty="0" smtClean="0">
                <a:solidFill>
                  <a:schemeClr val="tx1"/>
                </a:solidFill>
              </a:rPr>
              <a:t>Перспективи за развитие, заложени в пилотния проект</a:t>
            </a:r>
          </a:p>
          <a:p>
            <a:pPr algn="just"/>
            <a:r>
              <a:rPr lang="bg-BG" sz="2000" dirty="0" smtClean="0">
                <a:solidFill>
                  <a:schemeClr val="tx1"/>
                </a:solidFill>
              </a:rPr>
              <a:t>След анализ на работата на Русенската Червенокръстка организация по пилотния проект за въвеждането на електронната база данни, предстои: </a:t>
            </a:r>
          </a:p>
          <a:p>
            <a:pPr marL="342900" indent="-342900" algn="just">
              <a:buAutoNum type="arabicPeriod"/>
            </a:pPr>
            <a:r>
              <a:rPr lang="bg-BG" sz="2000" dirty="0" smtClean="0">
                <a:solidFill>
                  <a:schemeClr val="tx1"/>
                </a:solidFill>
                <a:cs typeface="Arial" pitchFamily="34" charset="0"/>
              </a:rPr>
              <a:t>Създаването на </a:t>
            </a:r>
            <a:r>
              <a:rPr lang="bg-BG" sz="2000" b="1" dirty="0" smtClean="0">
                <a:solidFill>
                  <a:schemeClr val="tx1"/>
                </a:solidFill>
                <a:cs typeface="Arial" pitchFamily="34" charset="0"/>
              </a:rPr>
              <a:t>методологическото ръководство </a:t>
            </a:r>
            <a:r>
              <a:rPr lang="bg-BG" sz="2000" dirty="0" smtClean="0">
                <a:solidFill>
                  <a:schemeClr val="tx1"/>
                </a:solidFill>
                <a:cs typeface="Arial" pitchFamily="34" charset="0"/>
              </a:rPr>
              <a:t>за работа с онлайн базирания регистър на доброволците, с цел осигуряване на достоверност и сравнимост на данните от регистрите на всички областни организации на БЧК и достоверност на обобщената информация на ниво Национална структура на БЧК.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bg-BG" sz="2000" b="1" dirty="0" smtClean="0">
                <a:solidFill>
                  <a:schemeClr val="tx1"/>
                </a:solidFill>
                <a:cs typeface="Arial" pitchFamily="34" charset="0"/>
              </a:rPr>
              <a:t>Обучение</a:t>
            </a:r>
            <a:r>
              <a:rPr lang="bg-BG" sz="20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bg-BG" sz="2000" dirty="0" smtClean="0">
                <a:solidFill>
                  <a:schemeClr val="tx1"/>
                </a:solidFill>
                <a:cs typeface="Arial" pitchFamily="34" charset="0"/>
              </a:rPr>
              <a:t>на служители на Секретариатите от Областните структури на БЧК за работа и въвеждане на електронната база данни.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bg-BG" sz="2000" dirty="0" smtClean="0">
                <a:solidFill>
                  <a:schemeClr val="tx1"/>
                </a:solidFill>
                <a:cs typeface="Arial" pitchFamily="34" charset="0"/>
              </a:rPr>
              <a:t>Поетапно </a:t>
            </a:r>
            <a:r>
              <a:rPr lang="bg-BG" sz="2000" b="1" dirty="0" smtClean="0">
                <a:solidFill>
                  <a:schemeClr val="tx1"/>
                </a:solidFill>
                <a:cs typeface="Arial" pitchFamily="34" charset="0"/>
              </a:rPr>
              <a:t>въвеждане на електронната база данни на доброволците </a:t>
            </a:r>
            <a:r>
              <a:rPr lang="bg-BG" sz="2000" dirty="0" smtClean="0">
                <a:solidFill>
                  <a:schemeClr val="tx1"/>
                </a:solidFill>
                <a:cs typeface="Arial" pitchFamily="34" charset="0"/>
              </a:rPr>
              <a:t>във всички Областни структури на БЧК – 28 области.</a:t>
            </a:r>
            <a:endParaRPr lang="en-US" sz="2000" dirty="0" smtClean="0">
              <a:solidFill>
                <a:schemeClr val="tx1"/>
              </a:solidFill>
              <a:cs typeface="Arial" pitchFamily="34" charset="0"/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2" y="181356"/>
            <a:ext cx="1062758" cy="885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772400" cy="182880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C00000"/>
                </a:solidFill>
              </a:rPr>
              <a:t>“Електронна база данни на доброволците на Русенската Червенокръстка организация”</a:t>
            </a:r>
            <a:endParaRPr lang="en-US" sz="3600" dirty="0">
              <a:latin typeface="Gill Sans MT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304800" y="2514600"/>
            <a:ext cx="8305800" cy="3886200"/>
          </a:xfrm>
        </p:spPr>
        <p:txBody>
          <a:bodyPr>
            <a:normAutofit/>
          </a:bodyPr>
          <a:lstStyle/>
          <a:p>
            <a:r>
              <a:rPr lang="bg-BG" sz="2400" b="1" dirty="0" smtClean="0">
                <a:solidFill>
                  <a:schemeClr val="tx1"/>
                </a:solidFill>
              </a:rPr>
              <a:t>Продължаващо развитие и </a:t>
            </a:r>
            <a:r>
              <a:rPr lang="bg-BG" sz="2400" b="1" dirty="0" smtClean="0">
                <a:solidFill>
                  <a:schemeClr val="tx1"/>
                </a:solidFill>
              </a:rPr>
              <a:t>усъвършенстване</a:t>
            </a:r>
            <a:endParaRPr lang="en-US" sz="2400" b="1" dirty="0" smtClean="0">
              <a:solidFill>
                <a:schemeClr val="tx1"/>
              </a:solidFill>
            </a:endParaRPr>
          </a:p>
          <a:p>
            <a:endParaRPr lang="bg-BG" sz="2400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bg-BG" sz="2400" dirty="0" smtClean="0">
                <a:solidFill>
                  <a:schemeClr val="tx1"/>
                </a:solidFill>
              </a:rPr>
              <a:t>Периодичен </a:t>
            </a:r>
            <a:r>
              <a:rPr lang="bg-BG" sz="2400" dirty="0" smtClean="0">
                <a:solidFill>
                  <a:schemeClr val="tx1"/>
                </a:solidFill>
              </a:rPr>
              <a:t>анализ и оценка на възможностите на електронната база данни</a:t>
            </a:r>
          </a:p>
          <a:p>
            <a:pPr marL="457200" indent="-457200" algn="l">
              <a:buFont typeface="+mj-lt"/>
              <a:buAutoNum type="arabicPeriod"/>
            </a:pPr>
            <a:r>
              <a:rPr lang="bg-BG" sz="2400" dirty="0" smtClean="0">
                <a:solidFill>
                  <a:schemeClr val="tx1"/>
                </a:solidFill>
                <a:cs typeface="Arial" pitchFamily="34" charset="0"/>
              </a:rPr>
              <a:t>Актуализация </a:t>
            </a:r>
            <a:r>
              <a:rPr lang="bg-BG" sz="2400" dirty="0" smtClean="0">
                <a:solidFill>
                  <a:schemeClr val="tx1"/>
                </a:solidFill>
                <a:cs typeface="Arial" pitchFamily="34" charset="0"/>
              </a:rPr>
              <a:t>на софтуера съобразно нуждите и променените обстоятелства</a:t>
            </a:r>
          </a:p>
          <a:p>
            <a:pPr marL="457200" indent="-457200" algn="l">
              <a:buFont typeface="+mj-lt"/>
              <a:buAutoNum type="arabicPeriod"/>
            </a:pPr>
            <a:r>
              <a:rPr lang="bg-BG" sz="2400" dirty="0" smtClean="0">
                <a:solidFill>
                  <a:schemeClr val="tx1"/>
                </a:solidFill>
                <a:cs typeface="Arial" pitchFamily="34" charset="0"/>
              </a:rPr>
              <a:t>Непрекъснато </a:t>
            </a:r>
            <a:r>
              <a:rPr lang="bg-BG" sz="2400" dirty="0" smtClean="0">
                <a:solidFill>
                  <a:schemeClr val="tx1"/>
                </a:solidFill>
                <a:cs typeface="Arial" pitchFamily="34" charset="0"/>
              </a:rPr>
              <a:t>подобряване на гаранциите за опазване на личните данни и своевременна реакция срещу неправомерни посегателства върху електронната </a:t>
            </a:r>
            <a:r>
              <a:rPr lang="bg-BG" sz="2400" dirty="0" smtClean="0">
                <a:solidFill>
                  <a:schemeClr val="tx1"/>
                </a:solidFill>
                <a:cs typeface="Arial" pitchFamily="34" charset="0"/>
              </a:rPr>
              <a:t>система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2" y="181356"/>
            <a:ext cx="1062758" cy="885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1470025"/>
          </a:xfrm>
        </p:spPr>
        <p:txBody>
          <a:bodyPr/>
          <a:lstStyle/>
          <a:p>
            <a:r>
              <a:rPr lang="bg-BG" dirty="0" smtClean="0"/>
              <a:t>Благодарим ви за вниманието!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2" y="181356"/>
            <a:ext cx="1062758" cy="885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1295400"/>
          </a:xfrm>
        </p:spPr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  <a:latin typeface="+mn-lt"/>
              </a:rPr>
              <a:t>Цел и ефективност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381000" y="1981200"/>
            <a:ext cx="8610600" cy="4648200"/>
          </a:xfrm>
        </p:spPr>
        <p:txBody>
          <a:bodyPr>
            <a:noAutofit/>
          </a:bodyPr>
          <a:lstStyle/>
          <a:p>
            <a:pPr marL="361950" indent="-361950" algn="l">
              <a:buFont typeface="Arial" pitchFamily="34" charset="0"/>
              <a:buChar char="•"/>
            </a:pPr>
            <a:r>
              <a:rPr lang="bg-BG" sz="2800" dirty="0" smtClean="0">
                <a:solidFill>
                  <a:schemeClr val="tx1"/>
                </a:solidFill>
              </a:rPr>
              <a:t>Организиране </a:t>
            </a:r>
            <a:r>
              <a:rPr lang="bg-BG" sz="2800" dirty="0" smtClean="0">
                <a:solidFill>
                  <a:schemeClr val="tx1"/>
                </a:solidFill>
              </a:rPr>
              <a:t>на доброволческия ресурс на Български Червен кръст</a:t>
            </a:r>
          </a:p>
          <a:p>
            <a:pPr marL="361950" indent="-361950" algn="l">
              <a:buFont typeface="Arial" pitchFamily="34" charset="0"/>
              <a:buChar char="•"/>
            </a:pPr>
            <a:r>
              <a:rPr lang="bg-BG" sz="2800" dirty="0" smtClean="0">
                <a:solidFill>
                  <a:schemeClr val="tx1"/>
                </a:solidFill>
              </a:rPr>
              <a:t>Популяризиране </a:t>
            </a:r>
            <a:r>
              <a:rPr lang="bg-BG" sz="2800" dirty="0" smtClean="0">
                <a:solidFill>
                  <a:schemeClr val="tx1"/>
                </a:solidFill>
              </a:rPr>
              <a:t>и развиване на доброволчеството на всички нива</a:t>
            </a:r>
          </a:p>
          <a:p>
            <a:pPr marL="361950" indent="-361950" algn="l">
              <a:buFont typeface="Arial" pitchFamily="34" charset="0"/>
              <a:buChar char="•"/>
            </a:pPr>
            <a:r>
              <a:rPr lang="bg-BG" sz="2800" dirty="0" smtClean="0">
                <a:solidFill>
                  <a:schemeClr val="tx1"/>
                </a:solidFill>
              </a:rPr>
              <a:t>Систематизиране </a:t>
            </a:r>
            <a:r>
              <a:rPr lang="bg-BG" sz="2800" dirty="0" smtClean="0">
                <a:solidFill>
                  <a:schemeClr val="tx1"/>
                </a:solidFill>
              </a:rPr>
              <a:t>на информация и текуща оценка на нуждите от доброволчески труд на национално и областно ниво</a:t>
            </a:r>
          </a:p>
          <a:p>
            <a:pPr marL="361950" indent="-361950" algn="l">
              <a:buFont typeface="Arial" pitchFamily="34" charset="0"/>
              <a:buChar char="•"/>
            </a:pPr>
            <a:r>
              <a:rPr lang="bg-BG" sz="2800" dirty="0" smtClean="0">
                <a:solidFill>
                  <a:schemeClr val="tx1"/>
                </a:solidFill>
              </a:rPr>
              <a:t>По-добри </a:t>
            </a:r>
            <a:r>
              <a:rPr lang="bg-BG" sz="2800" dirty="0" smtClean="0">
                <a:solidFill>
                  <a:schemeClr val="tx1"/>
                </a:solidFill>
              </a:rPr>
              <a:t>възможности за бързи и координирани реакции при възникнали нужди и екстремни ситуации</a:t>
            </a:r>
            <a:endParaRPr lang="en-US" sz="2800" dirty="0">
              <a:solidFill>
                <a:schemeClr val="tx1"/>
              </a:solidFill>
              <a:latin typeface="Gill Sans MT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2" y="181356"/>
            <a:ext cx="1062758" cy="885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33400" y="990600"/>
            <a:ext cx="7772400" cy="1470025"/>
          </a:xfrm>
        </p:spPr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Основни модули на единната електронна система на БЧК</a:t>
            </a:r>
            <a:endParaRPr lang="en-US" b="1" dirty="0">
              <a:solidFill>
                <a:srgbClr val="C00000"/>
              </a:solidFill>
              <a:latin typeface="Gill Sans MT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8305800" cy="2362200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bg-BG" sz="2800" b="1" dirty="0" smtClean="0">
                <a:solidFill>
                  <a:schemeClr val="tx1"/>
                </a:solidFill>
              </a:rPr>
              <a:t>Електронна база данни на доброволците</a:t>
            </a:r>
          </a:p>
          <a:p>
            <a:pPr marL="514350" indent="-514350" algn="l">
              <a:buFont typeface="+mj-lt"/>
              <a:buAutoNum type="arabicPeriod"/>
            </a:pPr>
            <a:r>
              <a:rPr lang="bg-BG" sz="2800" b="1" dirty="0" smtClean="0">
                <a:solidFill>
                  <a:schemeClr val="tx1"/>
                </a:solidFill>
              </a:rPr>
              <a:t>Новини и галерии – информационен сайт</a:t>
            </a:r>
          </a:p>
          <a:p>
            <a:pPr marL="514350" indent="-514350" algn="l">
              <a:buFont typeface="+mj-lt"/>
              <a:buAutoNum type="arabicPeriod"/>
            </a:pPr>
            <a:r>
              <a:rPr lang="bg-BG" sz="2800" b="1" dirty="0" smtClean="0">
                <a:solidFill>
                  <a:schemeClr val="tx1"/>
                </a:solidFill>
              </a:rPr>
              <a:t>Обучение</a:t>
            </a:r>
          </a:p>
          <a:p>
            <a:pPr marL="514350" indent="-514350" algn="l">
              <a:buFont typeface="+mj-lt"/>
              <a:buAutoNum type="arabicPeriod"/>
            </a:pPr>
            <a:r>
              <a:rPr lang="bg-BG" sz="2800" b="1" dirty="0" smtClean="0">
                <a:solidFill>
                  <a:schemeClr val="tx1"/>
                </a:solidFill>
              </a:rPr>
              <a:t>Обща информация</a:t>
            </a:r>
            <a:endParaRPr lang="en-US" sz="2800" b="1" dirty="0">
              <a:solidFill>
                <a:schemeClr val="tx1"/>
              </a:solidFill>
              <a:latin typeface="Gill Sans MT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2" y="181356"/>
            <a:ext cx="1062758" cy="885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666999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rgbClr val="C00000"/>
                </a:solidFill>
              </a:rPr>
              <a:t>Пилотен проект “Електронна база данни на доброволците на Русенската Червенокръстка организация”</a:t>
            </a:r>
            <a:endParaRPr lang="en-US" b="1" dirty="0">
              <a:solidFill>
                <a:srgbClr val="C00000"/>
              </a:solidFill>
              <a:latin typeface="Gill Sans MT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/>
          <a:p>
            <a:r>
              <a:rPr lang="bg-BG" b="1" dirty="0" smtClean="0">
                <a:solidFill>
                  <a:schemeClr val="tx1"/>
                </a:solidFill>
              </a:rPr>
              <a:t>Продължителност на пилотния проект 2013 – 2014 </a:t>
            </a:r>
            <a:r>
              <a:rPr lang="bg-BG" b="1" dirty="0" smtClean="0">
                <a:solidFill>
                  <a:schemeClr val="tx1"/>
                </a:solidFill>
              </a:rPr>
              <a:t>г.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2" y="181356"/>
            <a:ext cx="1062758" cy="885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82880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C00000"/>
                </a:solidFill>
              </a:rPr>
              <a:t>“Електронна база данни на доброволците на Русенската Червенокръстка организация”</a:t>
            </a:r>
            <a:endParaRPr lang="en-US" sz="3600" dirty="0">
              <a:latin typeface="Gill Sans MT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381000" y="3200400"/>
            <a:ext cx="8077200" cy="2438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D:\БМЧК 2015\Други документи\Презентация база данни\Заснемане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19400"/>
            <a:ext cx="7924800" cy="3811394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2" y="181356"/>
            <a:ext cx="1062758" cy="885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82880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C00000"/>
                </a:solidFill>
              </a:rPr>
              <a:t>“Електронна база данни на доброволците на Русенската Червенокръстка организация”</a:t>
            </a:r>
            <a:endParaRPr lang="en-US" sz="3600" dirty="0">
              <a:latin typeface="Gill Sans MT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381000" y="2743200"/>
            <a:ext cx="8305800" cy="3886200"/>
          </a:xfrm>
        </p:spPr>
        <p:txBody>
          <a:bodyPr>
            <a:normAutofit/>
          </a:bodyPr>
          <a:lstStyle/>
          <a:p>
            <a:pPr algn="l"/>
            <a:r>
              <a:rPr lang="bg-BG" sz="2800" dirty="0" smtClean="0">
                <a:solidFill>
                  <a:schemeClr val="tx1"/>
                </a:solidFill>
              </a:rPr>
              <a:t>Модулът включва: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bg-BG" sz="2800" dirty="0" smtClean="0">
                <a:solidFill>
                  <a:schemeClr val="tx1"/>
                </a:solidFill>
              </a:rPr>
              <a:t>Изграждане </a:t>
            </a:r>
            <a:r>
              <a:rPr lang="bg-BG" sz="2800" dirty="0" smtClean="0">
                <a:solidFill>
                  <a:schemeClr val="tx1"/>
                </a:solidFill>
              </a:rPr>
              <a:t>на йерархична мрежа на две нива – Централно/национално/ и областно – 28 области на територията на Република България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bg-BG" sz="2800" dirty="0" smtClean="0">
                <a:solidFill>
                  <a:schemeClr val="tx1"/>
                </a:solidFill>
              </a:rPr>
              <a:t>Създаване </a:t>
            </a:r>
            <a:r>
              <a:rPr lang="bg-BG" sz="2800" dirty="0" smtClean="0">
                <a:solidFill>
                  <a:schemeClr val="tx1"/>
                </a:solidFill>
              </a:rPr>
              <a:t>на система за потребителски вход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bg-BG" sz="2800" dirty="0" smtClean="0">
                <a:solidFill>
                  <a:schemeClr val="tx1"/>
                </a:solidFill>
              </a:rPr>
              <a:t>Система </a:t>
            </a:r>
            <a:r>
              <a:rPr lang="bg-BG" sz="2800" dirty="0" smtClean="0">
                <a:solidFill>
                  <a:schemeClr val="tx1"/>
                </a:solidFill>
              </a:rPr>
              <a:t>за добавяне, съхранение и редактиране на досиета на доброволци</a:t>
            </a:r>
            <a:endParaRPr lang="en-US" sz="2800" dirty="0">
              <a:solidFill>
                <a:schemeClr val="tx1"/>
              </a:solidFill>
              <a:latin typeface="Gill Sans MT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2" y="181356"/>
            <a:ext cx="1062758" cy="885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82880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C00000"/>
                </a:solidFill>
              </a:rPr>
              <a:t>“Електронна база данни на доброволците на Русенската Червенокръстка организация”</a:t>
            </a:r>
            <a:endParaRPr lang="en-US" sz="3600" dirty="0">
              <a:latin typeface="Gill Sans MT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381000" y="2743200"/>
            <a:ext cx="8305800" cy="3886200"/>
          </a:xfrm>
        </p:spPr>
        <p:txBody>
          <a:bodyPr>
            <a:normAutofit/>
          </a:bodyPr>
          <a:lstStyle/>
          <a:p>
            <a:r>
              <a:rPr lang="bg-BG" dirty="0" smtClean="0">
                <a:solidFill>
                  <a:schemeClr val="tx1"/>
                </a:solidFill>
              </a:rPr>
              <a:t>Профил на доброволеца</a:t>
            </a:r>
            <a:endParaRPr lang="en-US" dirty="0">
              <a:solidFill>
                <a:schemeClr val="tx1"/>
              </a:solidFill>
              <a:latin typeface="Gill Sans MT" pitchFamily="34" charset="0"/>
            </a:endParaRPr>
          </a:p>
        </p:txBody>
      </p:sp>
      <p:pic>
        <p:nvPicPr>
          <p:cNvPr id="5" name="Картина 4" descr="Заснемане2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3352800"/>
            <a:ext cx="6019800" cy="32859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2" y="181356"/>
            <a:ext cx="1062758" cy="885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09600" y="762000"/>
            <a:ext cx="7772400" cy="182880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C00000"/>
                </a:solidFill>
              </a:rPr>
              <a:t>“Електронна база данни на доброволците на Русенската Червенокръстка организация”</a:t>
            </a:r>
            <a:endParaRPr lang="en-US" sz="3600" dirty="0">
              <a:latin typeface="Gill Sans MT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304800" y="2514600"/>
            <a:ext cx="8305800" cy="3886200"/>
          </a:xfrm>
        </p:spPr>
        <p:txBody>
          <a:bodyPr>
            <a:normAutofit/>
          </a:bodyPr>
          <a:lstStyle/>
          <a:p>
            <a:r>
              <a:rPr lang="bg-BG" sz="2400" dirty="0" smtClean="0">
                <a:solidFill>
                  <a:schemeClr val="tx1"/>
                </a:solidFill>
              </a:rPr>
              <a:t>Активност на доброволеца и отработени часове</a:t>
            </a:r>
          </a:p>
          <a:p>
            <a:endParaRPr lang="en-US" dirty="0">
              <a:solidFill>
                <a:schemeClr val="tx1"/>
              </a:solidFill>
              <a:latin typeface="Gill Sans MT" pitchFamily="34" charset="0"/>
            </a:endParaRPr>
          </a:p>
        </p:txBody>
      </p:sp>
      <p:pic>
        <p:nvPicPr>
          <p:cNvPr id="5" name="Картина 4" descr="Заснемане8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3124200"/>
            <a:ext cx="7328877" cy="34436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2" y="181356"/>
            <a:ext cx="1062758" cy="885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772400" cy="1828800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C00000"/>
                </a:solidFill>
              </a:rPr>
              <a:t>“Електронна база данни на доброволците на Русенската Червенокръстка организация”</a:t>
            </a:r>
            <a:endParaRPr lang="en-US" sz="3600" dirty="0">
              <a:latin typeface="Gill Sans MT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304800" y="2514600"/>
            <a:ext cx="8305800" cy="3886200"/>
          </a:xfrm>
        </p:spPr>
        <p:txBody>
          <a:bodyPr>
            <a:normAutofit/>
          </a:bodyPr>
          <a:lstStyle/>
          <a:p>
            <a:r>
              <a:rPr lang="bg-BG" sz="2400" dirty="0" smtClean="0">
                <a:solidFill>
                  <a:schemeClr val="tx1"/>
                </a:solidFill>
              </a:rPr>
              <a:t>Електронно представяне на работата по проекти</a:t>
            </a:r>
          </a:p>
          <a:p>
            <a:endParaRPr lang="en-US" dirty="0">
              <a:solidFill>
                <a:schemeClr val="tx1"/>
              </a:solidFill>
              <a:latin typeface="Gill Sans MT" pitchFamily="34" charset="0"/>
            </a:endParaRPr>
          </a:p>
        </p:txBody>
      </p:sp>
      <p:pic>
        <p:nvPicPr>
          <p:cNvPr id="5" name="Картина 4" descr="Заснемане8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3214" y="3124200"/>
            <a:ext cx="7178849" cy="34436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2" y="181356"/>
            <a:ext cx="1062758" cy="885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</TotalTime>
  <Words>508</Words>
  <Application>Microsoft Office PowerPoint</Application>
  <PresentationFormat>On-screen Show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тема</vt:lpstr>
      <vt:lpstr>Единна електронна система за съвременен доброволчески мениджмънт на  Български Червен кръст</vt:lpstr>
      <vt:lpstr>Цел и ефективност</vt:lpstr>
      <vt:lpstr>Основни модули на единната електронна система на БЧК</vt:lpstr>
      <vt:lpstr>Пилотен проект “Електронна база данни на доброволците на Русенската Червенокръстка организация”</vt:lpstr>
      <vt:lpstr>“Електронна база данни на доброволците на Русенската Червенокръстка организация”</vt:lpstr>
      <vt:lpstr>“Електронна база данни на доброволците на Русенската Червенокръстка организация”</vt:lpstr>
      <vt:lpstr>“Електронна база данни на доброволците на Русенската Червенокръстка организация”</vt:lpstr>
      <vt:lpstr>“Електронна база данни на доброволците на Русенската Червенокръстка организация”</vt:lpstr>
      <vt:lpstr>“Електронна база данни на доброволците на Русенската Червенокръстка организация”</vt:lpstr>
      <vt:lpstr>“Електронна база данни на доброволците на Русенската Червенокръстка организация”</vt:lpstr>
      <vt:lpstr>“Електронна база данни на доброволците на Русенската Червенокръстка организация”</vt:lpstr>
      <vt:lpstr>“Електронна база данни на доброволците на Русенската Червенокръстка организация”</vt:lpstr>
      <vt:lpstr>“Електронна база данни на доброволците на Русенската Червенокръстка организация”</vt:lpstr>
      <vt:lpstr>“Електронна база данни на доброволците на Русенската Червенокръстка организация”</vt:lpstr>
      <vt:lpstr>Благодарим ви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Единна електронна система за съвременен доброволчески мениджмънт на  Български Червен кръст</dc:title>
  <dc:creator>home</dc:creator>
  <cp:lastModifiedBy>Maya Maslinkova</cp:lastModifiedBy>
  <cp:revision>24</cp:revision>
  <dcterms:created xsi:type="dcterms:W3CDTF">2015-02-11T06:12:02Z</dcterms:created>
  <dcterms:modified xsi:type="dcterms:W3CDTF">2015-03-04T11:22:26Z</dcterms:modified>
</cp:coreProperties>
</file>