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57" r:id="rId4"/>
    <p:sldId id="260" r:id="rId5"/>
    <p:sldId id="259" r:id="rId6"/>
    <p:sldId id="263" r:id="rId7"/>
    <p:sldId id="264" r:id="rId8"/>
    <p:sldId id="265" r:id="rId9"/>
    <p:sldId id="266" r:id="rId10"/>
  </p:sldIdLst>
  <p:sldSz cx="9144000" cy="6858000" type="screen4x3"/>
  <p:notesSz cx="701675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r>
              <a:rPr lang="bg-BG" dirty="0" smtClean="0"/>
              <a:t>Заболявания</a:t>
            </a:r>
            <a:endParaRPr lang="bg-BG" dirty="0"/>
          </a:p>
        </c:rich>
      </c:tx>
      <c:layout>
        <c:manualLayout>
          <c:xMode val="edge"/>
          <c:yMode val="edge"/>
          <c:x val="0.62304746281714785"/>
          <c:y val="3.876399912162373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502586579075598"/>
          <c:y val="0.14067796610169492"/>
          <c:w val="0.4519133615934034"/>
          <c:h val="0.7406779661016949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10434615287237005"/>
                  <c:y val="-1.179143651819642E-3"/>
                </c:manualLayout>
              </c:layout>
              <c:tx>
                <c:rich>
                  <a:bodyPr/>
                  <a:lstStyle/>
                  <a:p>
                    <a:r>
                      <a:rPr lang="bg-BG" dirty="0" smtClean="0"/>
                      <a:t>Сърдечно-съдови заболявания</a:t>
                    </a:r>
                    <a:r>
                      <a:rPr lang="en-US" dirty="0"/>
                      <a:t>
56%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3457548432687808"/>
                  <c:y val="-1.0193201781530197E-3"/>
                </c:manualLayout>
              </c:layout>
              <c:tx>
                <c:rich>
                  <a:bodyPr/>
                  <a:lstStyle/>
                  <a:p>
                    <a:r>
                      <a:rPr lang="bg-BG" dirty="0" smtClean="0"/>
                      <a:t>Неврологични заболявания</a:t>
                    </a:r>
                    <a:r>
                      <a:rPr lang="en-US" dirty="0"/>
                      <a:t>
12%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040104311719877E-2"/>
                  <c:y val="-1.6440892649612827E-2"/>
                </c:manualLayout>
              </c:layout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</a:defRPr>
                    </a:pPr>
                    <a:r>
                      <a:rPr lang="en-US" dirty="0"/>
                      <a:t>
</a:t>
                    </a:r>
                    <a:r>
                      <a:rPr lang="bg-BG" dirty="0" smtClean="0"/>
                      <a:t>Ендокринни заболявания</a:t>
                    </a:r>
                    <a:r>
                      <a:rPr lang="bg-BG" dirty="0"/>
                      <a:t>
</a:t>
                    </a:r>
                    <a:r>
                      <a:rPr lang="en-US" dirty="0"/>
                      <a:t>9</a:t>
                    </a:r>
                    <a:r>
                      <a:rPr lang="bg-BG" dirty="0"/>
                      <a:t>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5876480070216293E-2"/>
                  <c:y val="4.5041459369817578E-2"/>
                </c:manualLayout>
              </c:layout>
              <c:tx>
                <c:rich>
                  <a:bodyPr/>
                  <a:lstStyle/>
                  <a:p>
                    <a:r>
                      <a:rPr lang="bg-BG" dirty="0" smtClean="0"/>
                      <a:t>Болести на двигателната система</a:t>
                    </a:r>
                    <a:r>
                      <a:rPr lang="en-US" dirty="0"/>
                      <a:t>
16%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1788667593021461"/>
                  <c:y val="9.0694297541165564E-2"/>
                </c:manualLayout>
              </c:layout>
              <c:tx>
                <c:rich>
                  <a:bodyPr/>
                  <a:lstStyle/>
                  <a:p>
                    <a:r>
                      <a:rPr lang="bg-BG" dirty="0" smtClean="0"/>
                      <a:t>Сензорни</a:t>
                    </a:r>
                    <a:r>
                      <a:rPr lang="bg-BG" baseline="0" dirty="0" smtClean="0"/>
                      <a:t> заболявания</a:t>
                    </a:r>
                    <a:r>
                      <a:rPr lang="en-US" dirty="0"/>
                      <a:t>
2%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068309401280588E-2"/>
                  <c:y val="-4.2342276349603039E-2"/>
                </c:manualLayout>
              </c:layout>
              <c:tx>
                <c:rich>
                  <a:bodyPr/>
                  <a:lstStyle/>
                  <a:p>
                    <a:r>
                      <a:rPr lang="bg-BG" dirty="0" smtClean="0"/>
                      <a:t>Други</a:t>
                    </a:r>
                    <a:r>
                      <a:rPr lang="en-US" dirty="0"/>
                      <a:t>
5%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endParaRPr lang="bg-BG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multiLvlStrRef>
              <c:f>обща!$A$35:$B$40</c:f>
              <c:multiLvlStrCache>
                <c:ptCount val="6"/>
                <c:lvl>
                  <c:pt idx="0">
                    <c:v>Dg1</c:v>
                  </c:pt>
                  <c:pt idx="1">
                    <c:v>Dg2</c:v>
                  </c:pt>
                  <c:pt idx="2">
                    <c:v>Dg3</c:v>
                  </c:pt>
                  <c:pt idx="3">
                    <c:v>Dg4</c:v>
                  </c:pt>
                  <c:pt idx="4">
                    <c:v>Dg5</c:v>
                  </c:pt>
                  <c:pt idx="5">
                    <c:v>Dg6</c:v>
                  </c:pt>
                </c:lvl>
                <c:lvl>
                  <c:pt idx="0">
                    <c:v>Сърдечно-съдови заболявания</c:v>
                  </c:pt>
                  <c:pt idx="1">
                    <c:v>Неврологични заболявания</c:v>
                  </c:pt>
                  <c:pt idx="2">
                    <c:v>Ендокринни заболявания</c:v>
                  </c:pt>
                  <c:pt idx="3">
                    <c:v>Травми и заболявания на опорно-двигателния апарт</c:v>
                  </c:pt>
                  <c:pt idx="4">
                    <c:v>Заболявания на сетивните анализатори</c:v>
                  </c:pt>
                  <c:pt idx="5">
                    <c:v>Други заболявания</c:v>
                  </c:pt>
                </c:lvl>
              </c:multiLvlStrCache>
            </c:multiLvlStrRef>
          </c:cat>
          <c:val>
            <c:numRef>
              <c:f>обща!$C$35:$C$40</c:f>
              <c:numCache>
                <c:formatCode>0%</c:formatCode>
                <c:ptCount val="6"/>
                <c:pt idx="0">
                  <c:v>0.43</c:v>
                </c:pt>
                <c:pt idx="1">
                  <c:v>0.13</c:v>
                </c:pt>
                <c:pt idx="2">
                  <c:v>0.11</c:v>
                </c:pt>
                <c:pt idx="3">
                  <c:v>0.18</c:v>
                </c:pt>
                <c:pt idx="4">
                  <c:v>0.05</c:v>
                </c:pt>
                <c:pt idx="5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Tahoma"/>
          <a:ea typeface="Tahoma"/>
          <a:cs typeface="Tahoma"/>
        </a:defRPr>
      </a:pPr>
      <a:endParaRPr lang="bg-BG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4534" y="0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51AC66F8-16AB-4439-BECF-BE9B7D5B48B1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4534" y="8842029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18DF7E6-CB3A-4A74-9FE2-7BC3A7C86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70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4534" y="0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39742597-F8E3-4990-8CE7-F5F8F7D94A5A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822"/>
            <a:ext cx="5613400" cy="4189095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4534" y="8842029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DB5F8C0-6960-4C9B-BEE7-B09162362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52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3D17-CA45-49B4-982D-84B915D40E34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96867217-F7F6-4E5D-A8CF-7E05CC43F9B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3D17-CA45-49B4-982D-84B915D40E34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7217-F7F6-4E5D-A8CF-7E05CC43F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3D17-CA45-49B4-982D-84B915D40E34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7217-F7F6-4E5D-A8CF-7E05CC43F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3D17-CA45-49B4-982D-84B915D40E34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867217-F7F6-4E5D-A8CF-7E05CC43F9B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3D17-CA45-49B4-982D-84B915D40E34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867217-F7F6-4E5D-A8CF-7E05CC43F9B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3D17-CA45-49B4-982D-84B915D40E34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7217-F7F6-4E5D-A8CF-7E05CC43F9B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3D17-CA45-49B4-982D-84B915D40E34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7217-F7F6-4E5D-A8CF-7E05CC43F9B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3D17-CA45-49B4-982D-84B915D40E34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7217-F7F6-4E5D-A8CF-7E05CC43F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3D17-CA45-49B4-982D-84B915D40E34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867217-F7F6-4E5D-A8CF-7E05CC43F9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7F03D17-CA45-49B4-982D-84B915D40E34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867217-F7F6-4E5D-A8CF-7E05CC43F9B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3D17-CA45-49B4-982D-84B915D40E34}" type="datetimeFigureOut">
              <a:rPr lang="en-US" smtClean="0"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7217-F7F6-4E5D-A8CF-7E05CC43F9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96867217-F7F6-4E5D-A8CF-7E05CC43F9B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7F03D17-CA45-49B4-982D-84B915D40E34}" type="datetimeFigureOut">
              <a:rPr lang="en-US" smtClean="0"/>
              <a:t>3/4/2015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Logo_BRC_B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72368"/>
            <a:ext cx="139065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26036" y="1995870"/>
            <a:ext cx="80179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b="1" dirty="0" smtClean="0"/>
              <a:t>Подобряване достъпа до медицински услуги в общността </a:t>
            </a:r>
          </a:p>
          <a:p>
            <a:r>
              <a:rPr lang="bg-BG" sz="2400" b="1" dirty="0" smtClean="0"/>
              <a:t>с помощта на новите технологии</a:t>
            </a:r>
            <a:endParaRPr lang="en-US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126036" y="4365104"/>
            <a:ext cx="6849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Иновационен модел за устойчиво и модерно </a:t>
            </a:r>
            <a:r>
              <a:rPr lang="ru-RU" b="1" dirty="0" smtClean="0"/>
              <a:t>здравеопазване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19 февруари, 2015 г., София Хотел Балкан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26036" y="3429000"/>
            <a:ext cx="3757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Д-р Надежда Тодоровска</a:t>
            </a:r>
          </a:p>
          <a:p>
            <a:r>
              <a:rPr lang="bg-BG" b="1" dirty="0" smtClean="0"/>
              <a:t>Зам.-генерален директор на БЧК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989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Logo_BRC_B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72368"/>
            <a:ext cx="139065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656" y="781271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 smtClean="0"/>
              <a:t>Тенденции в България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0122" y="1628800"/>
            <a:ext cx="75608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Застаряване на населението и нарастващи нужди от социално-здравни грижи;</a:t>
            </a:r>
          </a:p>
          <a:p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Разходите за грижа за възрастните хора в България като процент от БВП </a:t>
            </a:r>
          </a:p>
          <a:p>
            <a:r>
              <a:rPr lang="bg-BG" dirty="0"/>
              <a:t>     са </a:t>
            </a:r>
            <a:r>
              <a:rPr lang="bg-BG" dirty="0" smtClean="0"/>
              <a:t>0,05% </a:t>
            </a:r>
            <a:r>
              <a:rPr lang="bg-BG" dirty="0"/>
              <a:t>при средна стойност </a:t>
            </a:r>
            <a:r>
              <a:rPr lang="bg-BG" dirty="0" smtClean="0"/>
              <a:t>0,41% </a:t>
            </a:r>
            <a:r>
              <a:rPr lang="bg-BG" dirty="0"/>
              <a:t>за ЕС;</a:t>
            </a:r>
          </a:p>
          <a:p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66% </a:t>
            </a:r>
            <a:r>
              <a:rPr lang="bg-BG" dirty="0"/>
              <a:t>от разходите в здравеопазването отиват за покриване на болнични </a:t>
            </a:r>
          </a:p>
          <a:p>
            <a:r>
              <a:rPr lang="bg-BG" dirty="0"/>
              <a:t>     </a:t>
            </a:r>
            <a:r>
              <a:rPr lang="bg-BG" dirty="0" smtClean="0"/>
              <a:t>разходи</a:t>
            </a:r>
            <a:r>
              <a:rPr lang="en-US" dirty="0" smtClean="0"/>
              <a:t>, </a:t>
            </a:r>
            <a:r>
              <a:rPr lang="bg-BG" dirty="0"/>
              <a:t>което нарежда България на 1-во място </a:t>
            </a:r>
            <a:r>
              <a:rPr lang="bg-BG" dirty="0" smtClean="0"/>
              <a:t>по </a:t>
            </a:r>
            <a:r>
              <a:rPr lang="bg-BG" dirty="0"/>
              <a:t>този показател </a:t>
            </a:r>
            <a:r>
              <a:rPr lang="bg-BG" dirty="0" smtClean="0"/>
              <a:t> </a:t>
            </a:r>
          </a:p>
          <a:p>
            <a:r>
              <a:rPr lang="bg-BG" dirty="0"/>
              <a:t> </a:t>
            </a:r>
            <a:r>
              <a:rPr lang="bg-BG" dirty="0" smtClean="0"/>
              <a:t>    според Индекса на европейския здравен потребител за </a:t>
            </a:r>
            <a:r>
              <a:rPr lang="en-US" dirty="0" smtClean="0"/>
              <a:t>2014</a:t>
            </a:r>
            <a:r>
              <a:rPr lang="bg-BG" dirty="0" smtClean="0"/>
              <a:t> г.</a:t>
            </a:r>
            <a:r>
              <a:rPr lang="en-US" dirty="0" smtClean="0"/>
              <a:t>;</a:t>
            </a:r>
            <a:endParaRPr lang="bg-BG" dirty="0" smtClean="0"/>
          </a:p>
          <a:p>
            <a:endParaRPr lang="bg-BG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bg-BG" dirty="0" smtClean="0"/>
              <a:t>Болничните </a:t>
            </a:r>
            <a:r>
              <a:rPr lang="ru-RU" dirty="0" smtClean="0"/>
              <a:t>данни показват, че 20% </a:t>
            </a:r>
            <a:r>
              <a:rPr lang="bg-BG" dirty="0" smtClean="0"/>
              <a:t>от хоспитализациите съответстват </a:t>
            </a:r>
            <a:r>
              <a:rPr lang="ru-RU" dirty="0" smtClean="0"/>
              <a:t>на условията, които според международните стандарти могат рутинно да бъ</a:t>
            </a:r>
            <a:r>
              <a:rPr lang="bg-BG" dirty="0" smtClean="0"/>
              <a:t>дат лекувани амбулаторно /Доклад на Световната банка, август, 2013 г./;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bg-BG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bg-BG" dirty="0"/>
              <a:t>Намаляване броя на потенциалните болногледачи поради намаляване на населението в трудоспособна </a:t>
            </a:r>
            <a:r>
              <a:rPr lang="bg-BG" dirty="0" smtClean="0"/>
              <a:t>възраст.</a:t>
            </a:r>
          </a:p>
        </p:txBody>
      </p:sp>
    </p:spTree>
    <p:extLst>
      <p:ext uri="{BB962C8B-B14F-4D97-AF65-F5344CB8AC3E}">
        <p14:creationId xmlns:p14="http://schemas.microsoft.com/office/powerpoint/2010/main" val="15024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Logo_BRC_B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72368"/>
            <a:ext cx="139065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46362" y="617985"/>
            <a:ext cx="627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 smtClean="0"/>
              <a:t>Интегрирани здравни грижи и социални услуги за възрастни хора в общността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0122" y="1916832"/>
            <a:ext cx="75608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Национална здравна стратегия 2014-2020 и Национална стратегия за дългосрочна </a:t>
            </a:r>
            <a:r>
              <a:rPr lang="bg-BG" dirty="0" smtClean="0"/>
              <a:t>грижа;</a:t>
            </a:r>
            <a:endParaRPr lang="bg-B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Необходимост от развитие на нормативна база за предоставяне на интегрирани здравни грижи и социални услуги;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Необходимост от оптимизиране на разходите в социално-здравната сфера;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Възможности за развитие на иновативни услуги чрез използване на новите технологии.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99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Logo_BRC_B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72368"/>
            <a:ext cx="139065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48" y="1556792"/>
            <a:ext cx="7592900" cy="4718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17459" y="341069"/>
            <a:ext cx="63396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b="1" dirty="0" smtClean="0"/>
              <a:t>Предоставяне на интегрирани здравни грижи</a:t>
            </a:r>
          </a:p>
          <a:p>
            <a:r>
              <a:rPr lang="bg-BG" sz="2400" b="1" dirty="0" smtClean="0"/>
              <a:t> и социални услуги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51604" y="5116542"/>
            <a:ext cx="13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Обслужващ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49"/>
          <p:cNvSpPr>
            <a:spLocks noChangeArrowheads="1"/>
          </p:cNvSpPr>
          <p:nvPr/>
        </p:nvSpPr>
        <p:spPr bwMode="auto">
          <a:xfrm>
            <a:off x="2411760" y="1833357"/>
            <a:ext cx="1584176" cy="94757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600">
                <a:solidFill>
                  <a:schemeClr val="tx1"/>
                </a:solidFill>
                <a:latin typeface="ORKRegular" pitchFamily="2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ORKRegular" pitchFamily="2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9pPr>
          </a:lstStyle>
          <a:p>
            <a:pPr algn="ctr"/>
            <a:r>
              <a:rPr lang="bg-BG" alt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Медицински </a:t>
            </a:r>
          </a:p>
          <a:p>
            <a:pPr algn="ctr"/>
            <a:r>
              <a:rPr lang="bg-BG" alt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център за </a:t>
            </a:r>
          </a:p>
          <a:p>
            <a:pPr algn="ctr"/>
            <a:r>
              <a:rPr lang="bg-BG" alt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дистанционен </a:t>
            </a:r>
          </a:p>
          <a:p>
            <a:pPr algn="ctr"/>
            <a:r>
              <a:rPr lang="bg-BG" alt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мониторинг</a:t>
            </a:r>
            <a:endParaRPr lang="de-AT" alt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50"/>
          <p:cNvSpPr>
            <a:spLocks noChangeArrowheads="1"/>
          </p:cNvSpPr>
          <p:nvPr/>
        </p:nvSpPr>
        <p:spPr bwMode="auto">
          <a:xfrm>
            <a:off x="2123728" y="1340768"/>
            <a:ext cx="2016224" cy="492589"/>
          </a:xfrm>
          <a:prstGeom prst="triangle">
            <a:avLst>
              <a:gd name="adj" fmla="val 50343"/>
            </a:avLst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600">
                <a:solidFill>
                  <a:schemeClr val="tx1"/>
                </a:solidFill>
                <a:latin typeface="ORKRegular" pitchFamily="2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ORKRegular" pitchFamily="2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9pPr>
          </a:lstStyle>
          <a:p>
            <a:pPr algn="ctr"/>
            <a:endParaRPr lang="de-AT" altLang="en-US">
              <a:solidFill>
                <a:schemeClr val="accent2"/>
              </a:solidFill>
            </a:endParaRPr>
          </a:p>
        </p:txBody>
      </p:sp>
      <p:sp>
        <p:nvSpPr>
          <p:cNvPr id="8" name="Rectangle 49"/>
          <p:cNvSpPr>
            <a:spLocks noChangeArrowheads="1"/>
          </p:cNvSpPr>
          <p:nvPr/>
        </p:nvSpPr>
        <p:spPr bwMode="auto">
          <a:xfrm>
            <a:off x="7884368" y="4077073"/>
            <a:ext cx="1080120" cy="57606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600">
                <a:solidFill>
                  <a:schemeClr val="tx1"/>
                </a:solidFill>
                <a:latin typeface="ORKRegular" pitchFamily="2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ORKRegular" pitchFamily="2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9pPr>
          </a:lstStyle>
          <a:p>
            <a:pPr algn="ctr"/>
            <a:r>
              <a:rPr lang="bg-BG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ДКЦ</a:t>
            </a:r>
            <a:endParaRPr lang="de-AT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50"/>
          <p:cNvSpPr>
            <a:spLocks noChangeArrowheads="1"/>
          </p:cNvSpPr>
          <p:nvPr/>
        </p:nvSpPr>
        <p:spPr bwMode="auto">
          <a:xfrm>
            <a:off x="7668344" y="3212976"/>
            <a:ext cx="1475656" cy="864096"/>
          </a:xfrm>
          <a:prstGeom prst="triangle">
            <a:avLst>
              <a:gd name="adj" fmla="val 50343"/>
            </a:avLst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600">
                <a:solidFill>
                  <a:schemeClr val="tx1"/>
                </a:solidFill>
                <a:latin typeface="ORKRegular" pitchFamily="2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ORKRegular" pitchFamily="2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9pPr>
          </a:lstStyle>
          <a:p>
            <a:pPr algn="ctr"/>
            <a:endParaRPr lang="de-AT" altLang="en-US">
              <a:solidFill>
                <a:schemeClr val="accent2"/>
              </a:solidFill>
            </a:endParaRPr>
          </a:p>
        </p:txBody>
      </p:sp>
      <p:sp>
        <p:nvSpPr>
          <p:cNvPr id="10" name="Rectangle 49"/>
          <p:cNvSpPr>
            <a:spLocks noChangeArrowheads="1"/>
          </p:cNvSpPr>
          <p:nvPr/>
        </p:nvSpPr>
        <p:spPr bwMode="auto">
          <a:xfrm>
            <a:off x="3851920" y="3212976"/>
            <a:ext cx="1656184" cy="122413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600">
                <a:solidFill>
                  <a:schemeClr val="tx1"/>
                </a:solidFill>
                <a:latin typeface="ORKRegular" pitchFamily="2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ORKRegular" pitchFamily="2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ORKRegular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ORKRegular" pitchFamily="2" charset="0"/>
              </a:defRPr>
            </a:lvl9pPr>
          </a:lstStyle>
          <a:p>
            <a:pPr algn="ctr"/>
            <a:r>
              <a:rPr lang="bg-BG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Пациент</a:t>
            </a:r>
            <a:endParaRPr lang="de-AT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99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Logo_BRC_B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72368"/>
            <a:ext cx="139065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8285" y="525734"/>
            <a:ext cx="42133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b="1" dirty="0" smtClean="0"/>
              <a:t>Центрове „Домашни грижи“</a:t>
            </a:r>
          </a:p>
          <a:p>
            <a:r>
              <a:rPr lang="bg-BG" dirty="0" smtClean="0"/>
              <a:t>Враца, Оряхово, Бяла Слатина, Криводол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8788129"/>
              </p:ext>
            </p:extLst>
          </p:nvPr>
        </p:nvGraphicFramePr>
        <p:xfrm>
          <a:off x="2618477" y="4149080"/>
          <a:ext cx="4392488" cy="2302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85752" y="1262640"/>
            <a:ext cx="7457939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Всеки Център „Домашни грижи“ има между 94 и 102 пациента;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Персоналът на един център се състои от 4 медицински сестри и </a:t>
            </a:r>
          </a:p>
          <a:p>
            <a:r>
              <a:rPr lang="bg-BG" dirty="0"/>
              <a:t> </a:t>
            </a:r>
            <a:r>
              <a:rPr lang="bg-BG" dirty="0" smtClean="0"/>
              <a:t>    7 домашни помощника;</a:t>
            </a:r>
          </a:p>
          <a:p>
            <a:endParaRPr lang="bg-BG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Потребителите са на възраст над 65 г. с хронични заболявания и </a:t>
            </a:r>
          </a:p>
          <a:p>
            <a:r>
              <a:rPr lang="bg-BG" dirty="0" smtClean="0"/>
              <a:t>     трайни увреждания;</a:t>
            </a:r>
          </a:p>
          <a:p>
            <a:endParaRPr lang="bg-BG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70 % от потребителите са самотно-живеещи възрастни хора, а над </a:t>
            </a:r>
          </a:p>
          <a:p>
            <a:r>
              <a:rPr lang="bg-BG" dirty="0"/>
              <a:t> </a:t>
            </a:r>
            <a:r>
              <a:rPr lang="bg-BG" dirty="0" smtClean="0"/>
              <a:t>    20 % от тях живеят в малки населени места и трудно-достъпни райони;</a:t>
            </a:r>
          </a:p>
          <a:p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391299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Logo_BRC_B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72368"/>
            <a:ext cx="139065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46362" y="617985"/>
            <a:ext cx="6277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 smtClean="0"/>
              <a:t>Дистанционен мониторинг на кардиологичното състояние на пациентите на Център „Домашни грижи“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0122" y="2060848"/>
            <a:ext cx="75608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en-US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90" y="2564904"/>
            <a:ext cx="4149086" cy="33123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54860" y="2890864"/>
            <a:ext cx="36171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Дистанционен 24-часов телемониторинг </a:t>
            </a:r>
          </a:p>
          <a:p>
            <a:r>
              <a:rPr lang="bg-BG" dirty="0" smtClean="0"/>
              <a:t>    </a:t>
            </a:r>
            <a:r>
              <a:rPr lang="en-US" dirty="0" smtClean="0"/>
              <a:t> </a:t>
            </a:r>
            <a:r>
              <a:rPr lang="bg-BG" dirty="0" smtClean="0"/>
              <a:t>на кардиологичното състояние;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ЕКГ и консултация с кардиолог в реално време от медицинския център за дистанционен мониторинг.</a:t>
            </a:r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792" y="2455000"/>
            <a:ext cx="2438400" cy="87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Logo_BRC_B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72368"/>
            <a:ext cx="139065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46362" y="617985"/>
            <a:ext cx="6277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/>
              <a:t>Дистанционен мониторинг на кардиологичното състояние на пациентите на Център „Домашни грижи“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0122" y="2060848"/>
            <a:ext cx="75608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Възможност за равен шанс за </a:t>
            </a:r>
            <a:r>
              <a:rPr lang="bg-BG" dirty="0" smtClean="0"/>
              <a:t>диагностично </a:t>
            </a:r>
            <a:r>
              <a:rPr lang="bg-BG" dirty="0"/>
              <a:t>уточняване на </a:t>
            </a:r>
            <a:r>
              <a:rPr lang="bg-BG" dirty="0" smtClean="0"/>
              <a:t>пациенти </a:t>
            </a:r>
            <a:r>
              <a:rPr lang="bg-BG" dirty="0"/>
              <a:t>с тежки хронични </a:t>
            </a:r>
            <a:r>
              <a:rPr lang="bg-BG" dirty="0" smtClean="0"/>
              <a:t>заболявания </a:t>
            </a:r>
            <a:r>
              <a:rPr lang="bg-BG" dirty="0"/>
              <a:t>в отдалечени </a:t>
            </a:r>
            <a:r>
              <a:rPr lang="bg-BG" dirty="0" smtClean="0"/>
              <a:t>населени </a:t>
            </a:r>
            <a:r>
              <a:rPr lang="bg-BG" dirty="0"/>
              <a:t>места</a:t>
            </a:r>
            <a:r>
              <a:rPr lang="bg-BG" dirty="0" smtClean="0"/>
              <a:t>;</a:t>
            </a:r>
          </a:p>
          <a:p>
            <a:endParaRPr lang="bg-B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Позволява да се създаде система за проследяване жизнените показатели и хода на заболяването;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Предпоставка за създаване на система за перманентен телемедицински контрол за изпълнение на предписания рехабилитационен, медикаментозен и двигателен режим;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Осъществяване на по-добре работеща връзка пациент – личен лекар – кардиолог.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4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Logo_BRC_B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72368"/>
            <a:ext cx="139065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46362" y="617985"/>
            <a:ext cx="6277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 smtClean="0"/>
              <a:t>Резултати от телемониторинга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0122" y="1345095"/>
            <a:ext cx="75608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60 % от изследваните пациенти са с водещо заболяване на сърдечно-съдовата система, 40 % - други;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83 % са с нерегистрирани и неразпознати до момента ритъмно-проводни нарушения и/или исхемични епизоди;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Провеждане на допълнителни консултации с кардиолог със съдействието на Центъра „Домашни грижи“ - </a:t>
            </a:r>
            <a:r>
              <a:rPr lang="bg-BG" dirty="0"/>
              <a:t>до този момент при 37 % от </a:t>
            </a:r>
            <a:r>
              <a:rPr lang="bg-BG" dirty="0" smtClean="0"/>
              <a:t>пациентите;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Промяна в терапията при 90 % от пациентите;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Безпроблемно обслужване на устройствата за телемониторинг от страна на персонала;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Добър прием на услугата телемониторинг от страна на пациентите.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50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Logo_BRC_B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72368"/>
            <a:ext cx="139065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96716" y="3429000"/>
            <a:ext cx="66742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 smtClean="0"/>
          </a:p>
          <a:p>
            <a:endParaRPr lang="bg-BG" dirty="0"/>
          </a:p>
          <a:p>
            <a:endParaRPr lang="en-US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r>
              <a:rPr lang="bg-BG" sz="3600" b="1" dirty="0" smtClean="0"/>
              <a:t>Благодаря за вниманието!</a:t>
            </a:r>
            <a:endParaRPr lang="en-US" sz="3600" b="1" dirty="0" smtClean="0"/>
          </a:p>
          <a:p>
            <a:r>
              <a:rPr lang="en-US" sz="3600" b="1" dirty="0">
                <a:solidFill>
                  <a:srgbClr val="C00000"/>
                </a:solidFill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 	      </a:t>
            </a:r>
            <a:r>
              <a:rPr lang="en-US" b="1" dirty="0" smtClean="0">
                <a:solidFill>
                  <a:srgbClr val="C00000"/>
                </a:solidFill>
              </a:rPr>
              <a:t>www.home-care.bg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196752"/>
            <a:ext cx="2784309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5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527</Words>
  <Application>Microsoft Office PowerPoint</Application>
  <PresentationFormat>On-screen Show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Thermal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Siana</dc:creator>
  <cp:lastModifiedBy>Maya Maslinkova</cp:lastModifiedBy>
  <cp:revision>34</cp:revision>
  <cp:lastPrinted>2015-02-17T09:46:49Z</cp:lastPrinted>
  <dcterms:created xsi:type="dcterms:W3CDTF">2015-02-16T14:32:13Z</dcterms:created>
  <dcterms:modified xsi:type="dcterms:W3CDTF">2015-03-04T11:43:51Z</dcterms:modified>
</cp:coreProperties>
</file>