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0" r:id="rId3"/>
    <p:sldId id="262" r:id="rId4"/>
    <p:sldId id="261" r:id="rId5"/>
    <p:sldId id="263" r:id="rId6"/>
    <p:sldId id="269" r:id="rId7"/>
    <p:sldId id="270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65" r:id="rId22"/>
    <p:sldId id="272" r:id="rId23"/>
    <p:sldId id="266" r:id="rId24"/>
    <p:sldId id="267" r:id="rId25"/>
    <p:sldId id="268" r:id="rId2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BCF"/>
    <a:srgbClr val="10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2.672262004558416E-2"/>
                  <c:y val="-1.763692923008554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72262004558416E-2"/>
                  <c:y val="-1.410954338406843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507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504128048623106E-2"/>
                  <c:y val="-1.410954338406843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4941112042545215E-2"/>
                  <c:y val="3.527385846017109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1486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 i="0" baseline="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Sheet1!$B$3:$B$6</c:f>
              <c:strCache>
                <c:ptCount val="4"/>
                <c:pt idx="0">
                  <c:v>мъже</c:v>
                </c:pt>
                <c:pt idx="1">
                  <c:v>от тях: жени</c:v>
                </c:pt>
                <c:pt idx="2">
                  <c:v>общо консултирани лица</c:v>
                </c:pt>
                <c:pt idx="3">
                  <c:v>брой предоставени консултации</c:v>
                </c:pt>
              </c:strCache>
            </c:strRef>
          </c:cat>
          <c:val>
            <c:numRef>
              <c:f>Sheet1!$C$3:$C$6</c:f>
              <c:numCache>
                <c:formatCode>General</c:formatCode>
                <c:ptCount val="4"/>
                <c:pt idx="0">
                  <c:v>617</c:v>
                </c:pt>
                <c:pt idx="1">
                  <c:v>483</c:v>
                </c:pt>
                <c:pt idx="2">
                  <c:v>1100</c:v>
                </c:pt>
                <c:pt idx="3">
                  <c:v>1439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327552"/>
        <c:axId val="98329344"/>
        <c:axId val="0"/>
      </c:bar3DChart>
      <c:catAx>
        <c:axId val="983275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 i="0" cap="all" baseline="0"/>
            </a:pPr>
            <a:endParaRPr lang="bg-BG"/>
          </a:p>
        </c:txPr>
        <c:crossAx val="98329344"/>
        <c:crosses val="autoZero"/>
        <c:auto val="1"/>
        <c:lblAlgn val="ctr"/>
        <c:lblOffset val="100"/>
        <c:noMultiLvlLbl val="0"/>
      </c:catAx>
      <c:valAx>
        <c:axId val="983293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8327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097112860892382E-2"/>
          <c:y val="0.11342592592592593"/>
          <c:w val="0.54069444444444448"/>
          <c:h val="0.77314814814814814"/>
        </c:manualLayout>
      </c:layout>
      <c:pie3DChart>
        <c:varyColors val="1"/>
        <c:ser>
          <c:idx val="0"/>
          <c:order val="0"/>
          <c:explosion val="25"/>
          <c:dPt>
            <c:idx val="2"/>
            <c:bubble3D val="0"/>
            <c:spPr>
              <a:solidFill>
                <a:srgbClr val="C00000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543591426071741E-2"/>
                  <c:y val="-1.880030621172353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9113517060367455E-2"/>
                  <c:y val="2.553988043161271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2.2666994750656169E-2"/>
                  <c:y val="6.040828229804607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800" b="1" i="0" baseline="0"/>
                </a:pPr>
                <a:endParaRPr lang="bg-BG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Sheet1!$B$5:$B$9</c:f>
              <c:strCache>
                <c:ptCount val="5"/>
                <c:pt idx="0">
                  <c:v>Афганистан</c:v>
                </c:pt>
                <c:pt idx="1">
                  <c:v>Ирак</c:v>
                </c:pt>
                <c:pt idx="2">
                  <c:v>Сирия</c:v>
                </c:pt>
                <c:pt idx="3">
                  <c:v>без гражданство</c:v>
                </c:pt>
                <c:pt idx="4">
                  <c:v>Други</c:v>
                </c:pt>
              </c:strCache>
            </c:strRef>
          </c:cat>
          <c:val>
            <c:numRef>
              <c:f>Sheet1!$C$5:$C$9</c:f>
              <c:numCache>
                <c:formatCode>General</c:formatCode>
                <c:ptCount val="5"/>
                <c:pt idx="0">
                  <c:v>24</c:v>
                </c:pt>
                <c:pt idx="1">
                  <c:v>143</c:v>
                </c:pt>
                <c:pt idx="2">
                  <c:v>1200</c:v>
                </c:pt>
                <c:pt idx="3">
                  <c:v>23</c:v>
                </c:pt>
                <c:pt idx="4">
                  <c:v>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5900316631485389"/>
          <c:y val="0.17452993281659346"/>
          <c:w val="0.30845691163604549"/>
          <c:h val="0.58062299504228643"/>
        </c:manualLayout>
      </c:layout>
      <c:overlay val="0"/>
      <c:txPr>
        <a:bodyPr/>
        <a:lstStyle/>
        <a:p>
          <a:pPr>
            <a:defRPr sz="1600" b="1" i="0" baseline="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2.181888152175531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1824012681294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818881521755314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18881521755314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Sheet1!$B$3:$B$6</c:f>
              <c:strCache>
                <c:ptCount val="4"/>
                <c:pt idx="0">
                  <c:v>Мъже</c:v>
                </c:pt>
                <c:pt idx="1">
                  <c:v>от тях:
Жени</c:v>
                </c:pt>
                <c:pt idx="2">
                  <c:v>Общо консултирани лица от целевата група</c:v>
                </c:pt>
                <c:pt idx="3">
                  <c:v>Общо проведени консултации</c:v>
                </c:pt>
              </c:strCache>
            </c:strRef>
          </c:cat>
          <c:val>
            <c:numRef>
              <c:f>Sheet1!$C$3:$C$6</c:f>
              <c:numCache>
                <c:formatCode>General</c:formatCode>
                <c:ptCount val="4"/>
                <c:pt idx="0">
                  <c:v>331</c:v>
                </c:pt>
                <c:pt idx="1">
                  <c:v>278</c:v>
                </c:pt>
                <c:pt idx="2" formatCode="0">
                  <c:v>609</c:v>
                </c:pt>
                <c:pt idx="3" formatCode="0">
                  <c:v>806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755712"/>
        <c:axId val="98757248"/>
        <c:axId val="0"/>
      </c:bar3DChart>
      <c:catAx>
        <c:axId val="987557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 i="0" baseline="0"/>
            </a:pPr>
            <a:endParaRPr lang="bg-BG"/>
          </a:p>
        </c:txPr>
        <c:crossAx val="98757248"/>
        <c:crosses val="autoZero"/>
        <c:auto val="1"/>
        <c:lblAlgn val="ctr"/>
        <c:lblOffset val="100"/>
        <c:noMultiLvlLbl val="0"/>
      </c:catAx>
      <c:valAx>
        <c:axId val="987572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8755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FF0000"/>
            </a:solidFill>
          </c:spPr>
          <c:explosion val="25"/>
          <c:dPt>
            <c:idx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Pt>
            <c:idx val="3"/>
            <c:bubble3D val="0"/>
            <c:spPr>
              <a:solidFill>
                <a:srgbClr val="0070C0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600" b="1" i="0" baseline="0"/>
                </a:pPr>
                <a:endParaRPr lang="bg-BG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Sheet1!$B$23:$B$27</c:f>
              <c:strCache>
                <c:ptCount val="5"/>
                <c:pt idx="0">
                  <c:v>Образование</c:v>
                </c:pt>
                <c:pt idx="1">
                  <c:v>Медицинска помощ/ съдействие</c:v>
                </c:pt>
                <c:pt idx="2">
                  <c:v>Други</c:v>
                </c:pt>
                <c:pt idx="3">
                  <c:v>Трудови въпроси</c:v>
                </c:pt>
                <c:pt idx="4">
                  <c:v>Психологически консултации</c:v>
                </c:pt>
              </c:strCache>
            </c:strRef>
          </c:cat>
          <c:val>
            <c:numRef>
              <c:f>Sheet1!$C$23:$C$27</c:f>
              <c:numCache>
                <c:formatCode>General</c:formatCode>
                <c:ptCount val="5"/>
                <c:pt idx="0">
                  <c:v>66</c:v>
                </c:pt>
                <c:pt idx="1">
                  <c:v>275</c:v>
                </c:pt>
                <c:pt idx="2">
                  <c:v>155</c:v>
                </c:pt>
                <c:pt idx="3">
                  <c:v>207</c:v>
                </c:pt>
                <c:pt idx="4">
                  <c:v>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1265004374453191"/>
          <c:y val="9.6627904439189297E-2"/>
          <c:w val="0.38734995625546809"/>
          <c:h val="0.83045956203278992"/>
        </c:manualLayout>
      </c:layout>
      <c:overlay val="0"/>
      <c:txPr>
        <a:bodyPr/>
        <a:lstStyle/>
        <a:p>
          <a:pPr>
            <a:defRPr sz="1400" b="1" i="0" baseline="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BF575-1037-407A-B937-5F5D7F620950}" type="datetimeFigureOut">
              <a:rPr lang="bg-BG" smtClean="0"/>
              <a:t>01.12.2017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06652-21E5-4A81-A892-43CEC534B57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0744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19" name="Title Placeholder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6278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2164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/>
            </a:pP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kumimoji="0" lang="bg-BG" altLang="bg-BG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02B93-4955-46D9-BBEF-8410CE37D27C}" type="datetimeFigureOut">
              <a:rPr lang="bg-BG" smtClean="0"/>
              <a:t>01.12.2017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BC199-C0CD-49F3-BF9F-5720419A66E4}" type="slidenum">
              <a:rPr lang="bg-BG" smtClean="0"/>
              <a:t>‹#›</a:t>
            </a:fld>
            <a:endParaRPr lang="bg-BG"/>
          </a:p>
        </p:txBody>
      </p:sp>
      <p:pic>
        <p:nvPicPr>
          <p:cNvPr id="8" name="Picture 7" descr="eu_flag_1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86"/>
          <a:stretch>
            <a:fillRect/>
          </a:stretch>
        </p:blipFill>
        <p:spPr bwMode="auto">
          <a:xfrm>
            <a:off x="214197" y="117927"/>
            <a:ext cx="119062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n.todorov\AppData\Local\Microsoft\Windows\Temporary Internet Files\Content.Outlook\63X1U4G2\Logo_BRC_BUL.jpg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2837"/>
            <a:ext cx="1066165" cy="88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forum_assoc_logo"/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247" y="220162"/>
            <a:ext cx="2371725" cy="514350"/>
          </a:xfrm>
          <a:prstGeom prst="rect">
            <a:avLst/>
          </a:prstGeom>
          <a:noFill/>
        </p:spPr>
      </p:pic>
      <p:pic>
        <p:nvPicPr>
          <p:cNvPr id="11" name="Picture 10" descr="Bulgaria_flags[1]"/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6632"/>
            <a:ext cx="1086485" cy="676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 userDrawn="1"/>
        </p:nvCxnSpPr>
        <p:spPr>
          <a:xfrm>
            <a:off x="1404822" y="1196752"/>
            <a:ext cx="6372225" cy="0"/>
          </a:xfrm>
          <a:prstGeom prst="line">
            <a:avLst/>
          </a:prstGeom>
          <a:ln w="15875">
            <a:solidFill>
              <a:srgbClr val="3D4B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07505" y="6021288"/>
            <a:ext cx="8791340" cy="700187"/>
          </a:xfrm>
          <a:prstGeom prst="rect">
            <a:avLst/>
          </a:prstGeom>
        </p:spPr>
        <p:txBody>
          <a:bodyPr/>
          <a:lstStyle>
            <a:defPPr>
              <a:defRPr lang="bg-BG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g-BG" sz="1100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sz="1100" i="1" dirty="0" err="1" smtClean="0"/>
              <a:t>съфинансиран</a:t>
            </a:r>
            <a:r>
              <a:rPr lang="bg-BG" sz="1100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100" dirty="0" smtClean="0"/>
          </a:p>
          <a:p>
            <a:endParaRPr lang="bg-BG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11760" y="6011128"/>
            <a:ext cx="8787085" cy="9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8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marR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tabLst>
          <a:tab pos="114300" algn="r"/>
        </a:tabLst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700808"/>
            <a:ext cx="8712968" cy="3054201"/>
          </a:xfrm>
        </p:spPr>
        <p:txBody>
          <a:bodyPr>
            <a:noAutofit/>
          </a:bodyPr>
          <a:lstStyle/>
          <a:p>
            <a:r>
              <a:rPr lang="bg-BG" sz="36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Закриващо информационно събитие </a:t>
            </a:r>
            <a:br>
              <a:rPr lang="bg-BG" sz="36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проект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BG/AMIF – SO2 – NO2 – A2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Предоставяне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подкрепа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административна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медицинска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трети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държави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лица, получили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закрила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bg-BG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88850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20</a:t>
            </a:r>
            <a:r>
              <a:rPr lang="bg-BG" dirty="0" smtClean="0"/>
              <a:t> септември 201</a:t>
            </a:r>
            <a:r>
              <a:rPr lang="en-US" dirty="0" smtClean="0"/>
              <a:t>7</a:t>
            </a:r>
            <a:r>
              <a:rPr lang="bg-BG" dirty="0" smtClean="0"/>
              <a:t> г.</a:t>
            </a:r>
          </a:p>
          <a:p>
            <a:r>
              <a:rPr lang="bg-BG" dirty="0" smtClean="0"/>
              <a:t>Гранд хотел София, София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234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412776"/>
            <a:ext cx="828092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bg-BG" sz="3600" dirty="0" smtClean="0">
                <a:solidFill>
                  <a:srgbClr val="FF0000"/>
                </a:solidFill>
              </a:rPr>
              <a:t>52 % мъже и 48 % жени, </a:t>
            </a:r>
          </a:p>
          <a:p>
            <a:pPr algn="ctr"/>
            <a:r>
              <a:rPr lang="bg-BG" sz="3600" dirty="0" smtClean="0">
                <a:solidFill>
                  <a:srgbClr val="FF0000"/>
                </a:solidFill>
              </a:rPr>
              <a:t>от които: 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bg-BG" sz="3600" dirty="0">
                <a:solidFill>
                  <a:srgbClr val="FF0000"/>
                </a:solidFill>
              </a:rPr>
              <a:t>35 % деца (235 броя)</a:t>
            </a:r>
          </a:p>
          <a:p>
            <a:pPr algn="ctr"/>
            <a:r>
              <a:rPr lang="bg-BG" sz="3600" dirty="0" smtClean="0"/>
              <a:t>малолетни и непълнолетни, консултирани при спазване изискванията на </a:t>
            </a:r>
          </a:p>
          <a:p>
            <a:pPr algn="ctr"/>
            <a:r>
              <a:rPr lang="bg-BG" sz="3600" dirty="0" smtClean="0"/>
              <a:t>Закона за лицата и семейството</a:t>
            </a:r>
            <a:endParaRPr lang="en-US" sz="3600" dirty="0" smtClean="0"/>
          </a:p>
          <a:p>
            <a:endParaRPr lang="ru-RU" sz="1100" dirty="0" smtClean="0"/>
          </a:p>
        </p:txBody>
      </p:sp>
    </p:spTree>
    <p:extLst>
      <p:ext uri="{BB962C8B-B14F-4D97-AF65-F5344CB8AC3E}">
        <p14:creationId xmlns:p14="http://schemas.microsoft.com/office/powerpoint/2010/main" val="139512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3600" dirty="0" smtClean="0">
              <a:solidFill>
                <a:srgbClr val="FF0000"/>
              </a:solidFill>
            </a:endParaRPr>
          </a:p>
          <a:p>
            <a:pPr algn="ctr"/>
            <a:r>
              <a:rPr lang="bg-BG" sz="3600" dirty="0" smtClean="0">
                <a:solidFill>
                  <a:srgbClr val="FF0000"/>
                </a:solidFill>
              </a:rPr>
              <a:t>92 % СИРИЯ </a:t>
            </a: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algn="ctr"/>
            <a:endParaRPr lang="bg-BG" sz="800" dirty="0">
              <a:solidFill>
                <a:srgbClr val="FF0000"/>
              </a:solidFill>
            </a:endParaRP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algn="ctr"/>
            <a:endParaRPr lang="bg-BG" sz="800" dirty="0">
              <a:solidFill>
                <a:srgbClr val="FF0000"/>
              </a:solidFill>
            </a:endParaRPr>
          </a:p>
          <a:p>
            <a:pPr algn="ctr"/>
            <a:r>
              <a:rPr lang="bg-BG" sz="3600" dirty="0" smtClean="0">
                <a:solidFill>
                  <a:srgbClr val="FF0000"/>
                </a:solidFill>
              </a:rPr>
              <a:t>    8 % (други): </a:t>
            </a: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algn="ctr"/>
            <a:r>
              <a:rPr lang="bg-BG" sz="3600" dirty="0" smtClean="0"/>
              <a:t>Афганистан, лица без гражданство, Гамбия, Ирак, Йордания, Мароко, Палестина</a:t>
            </a:r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9185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429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3600" dirty="0" smtClean="0">
              <a:solidFill>
                <a:srgbClr val="FF0000"/>
              </a:solidFill>
            </a:endParaRPr>
          </a:p>
          <a:p>
            <a:pPr algn="ctr"/>
            <a:r>
              <a:rPr lang="bg-BG" sz="3600" dirty="0" smtClean="0">
                <a:solidFill>
                  <a:srgbClr val="FF0000"/>
                </a:solidFill>
              </a:rPr>
              <a:t>Местонахождение на лицата или  място на издаване на документа за предоставяне на международна закрила:</a:t>
            </a: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46% РПЦ София на ДАБ – Овча Купел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46% РПЦ София на ДАБ – Харманли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 6% РПЦ София - </a:t>
            </a:r>
            <a:r>
              <a:rPr lang="bg-BG" sz="3000" dirty="0" err="1" smtClean="0">
                <a:solidFill>
                  <a:schemeClr val="tx2">
                    <a:lumMod val="75000"/>
                  </a:schemeClr>
                </a:solidFill>
              </a:rPr>
              <a:t>Връждебна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 2 % Друго</a:t>
            </a:r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742" y="1383712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88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>
                <a:solidFill>
                  <a:srgbClr val="FF0000"/>
                </a:solidFill>
              </a:rPr>
              <a:t>Критерии:</a:t>
            </a:r>
          </a:p>
          <a:p>
            <a:pPr algn="ctr"/>
            <a:r>
              <a:rPr lang="bg-BG" sz="3600" dirty="0">
                <a:solidFill>
                  <a:srgbClr val="FF0000"/>
                </a:solidFill>
              </a:rPr>
              <a:t>в</a:t>
            </a:r>
            <a:r>
              <a:rPr lang="bg-BG" sz="3600" dirty="0" smtClean="0">
                <a:solidFill>
                  <a:srgbClr val="FF0000"/>
                </a:solidFill>
              </a:rPr>
              <a:t>ид международна закрила (статут) или друго основание за законно пребиваване</a:t>
            </a:r>
          </a:p>
          <a:p>
            <a:pPr algn="ctr"/>
            <a:endParaRPr lang="bg-BG" sz="3600" dirty="0" smtClean="0">
              <a:solidFill>
                <a:srgbClr val="FF0000"/>
              </a:solidFill>
            </a:endParaRP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44 %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Хуманитарен статут (300 консултации)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54 %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Бежански статут (367 консултации)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bg-BG" sz="3000" dirty="0" smtClean="0"/>
              <a:t>1 %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Документи за пътуване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bg-BG" sz="3000" dirty="0" smtClean="0"/>
              <a:t>1 %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Друго</a:t>
            </a:r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06" y="1412776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09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dirty="0" smtClean="0">
                <a:solidFill>
                  <a:srgbClr val="FF0000"/>
                </a:solidFill>
              </a:rPr>
              <a:t>Критерии:</a:t>
            </a:r>
          </a:p>
          <a:p>
            <a:pPr algn="ctr"/>
            <a:r>
              <a:rPr lang="bg-BG" sz="3200" dirty="0" smtClean="0">
                <a:solidFill>
                  <a:srgbClr val="FF0000"/>
                </a:solidFill>
              </a:rPr>
              <a:t>Видове предоставени безплатни консултации с превод от арабски или английски език </a:t>
            </a:r>
          </a:p>
          <a:p>
            <a:pPr algn="ctr"/>
            <a:r>
              <a:rPr lang="bg-BG" sz="3200" dirty="0" smtClean="0">
                <a:solidFill>
                  <a:srgbClr val="FF0000"/>
                </a:solidFill>
              </a:rPr>
              <a:t>(по теми в низходящ ред):</a:t>
            </a: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15 %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Административна процедура  и необходими документи за регистрация при личен лекар (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GP)</a:t>
            </a:r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bg-BG" sz="3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000" dirty="0" smtClean="0"/>
              <a:t>101 </a:t>
            </a:r>
            <a:r>
              <a:rPr lang="bg-BG" sz="3000" dirty="0" smtClean="0"/>
              <a:t>индивидуални консултации</a:t>
            </a:r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5" y="1412776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986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bg-BG" sz="30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bg-BG" sz="30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12 %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Административна процедура  и необходими документи за издаване на документи за пътуване в ЕС</a:t>
            </a: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81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 smtClean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11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>
                <a:solidFill>
                  <a:srgbClr val="FF0000"/>
                </a:solidFill>
              </a:rPr>
              <a:t>Административна процедура  </a:t>
            </a:r>
            <a:r>
              <a:rPr lang="bg-BG" sz="3000" dirty="0" smtClean="0">
                <a:solidFill>
                  <a:srgbClr val="FF0000"/>
                </a:solidFill>
              </a:rPr>
              <a:t>по издаване на документи за самоличност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73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3000" dirty="0" smtClean="0"/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135" y="1700808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6944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11 %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Адресна регистрация</a:t>
            </a: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78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 smtClean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30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10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Изучаване на български език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68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>
                <a:solidFill>
                  <a:schemeClr val="tx2"/>
                </a:solidFill>
              </a:rPr>
              <a:t>индивидуални </a:t>
            </a:r>
            <a:r>
              <a:rPr lang="bg-BG" sz="3000" dirty="0" smtClean="0">
                <a:solidFill>
                  <a:schemeClr val="tx2"/>
                </a:solidFill>
              </a:rPr>
              <a:t>консултации</a:t>
            </a:r>
          </a:p>
          <a:p>
            <a:pPr algn="ctr"/>
            <a:endParaRPr lang="bg-BG" sz="30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 8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Записване в учебно заведение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52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 smtClean="0"/>
          </a:p>
          <a:p>
            <a:endParaRPr lang="ru-RU" sz="1100" dirty="0" smtClean="0"/>
          </a:p>
        </p:txBody>
      </p:sp>
    </p:spTree>
    <p:extLst>
      <p:ext uri="{BB962C8B-B14F-4D97-AF65-F5344CB8AC3E}">
        <p14:creationId xmlns:p14="http://schemas.microsoft.com/office/powerpoint/2010/main" val="252075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6 %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Записване в детска градина или ясли</a:t>
            </a: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43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 smtClean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30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6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Договор за наем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42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>
                <a:solidFill>
                  <a:schemeClr val="tx2"/>
                </a:solidFill>
              </a:rPr>
              <a:t>индивидуални </a:t>
            </a:r>
            <a:r>
              <a:rPr lang="bg-BG" sz="3000" dirty="0" smtClean="0">
                <a:solidFill>
                  <a:schemeClr val="tx2"/>
                </a:solidFill>
              </a:rPr>
              <a:t>консултации</a:t>
            </a:r>
          </a:p>
          <a:p>
            <a:pPr algn="ctr"/>
            <a:endParaRPr lang="bg-BG" sz="30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 6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Сключване на трудов договор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38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 smtClean="0"/>
          </a:p>
          <a:p>
            <a:endParaRPr lang="ru-RU" sz="1100" dirty="0" smtClean="0"/>
          </a:p>
        </p:txBody>
      </p:sp>
    </p:spTree>
    <p:extLst>
      <p:ext uri="{BB962C8B-B14F-4D97-AF65-F5344CB8AC3E}">
        <p14:creationId xmlns:p14="http://schemas.microsoft.com/office/powerpoint/2010/main" val="63304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3 %</a:t>
            </a:r>
            <a:r>
              <a:rPr lang="bg-BG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Сгрешено решение на ДАБ за предоставяне на международна закрила</a:t>
            </a: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23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 smtClean="0">
                <a:solidFill>
                  <a:schemeClr val="tx2"/>
                </a:solidFill>
              </a:rPr>
              <a:t>индивидуални консултации</a:t>
            </a:r>
          </a:p>
          <a:p>
            <a:pPr algn="ctr"/>
            <a:endParaRPr lang="bg-BG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1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Събиране на семейство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6</a:t>
            </a:r>
            <a:r>
              <a:rPr lang="en-US" sz="3000" dirty="0" smtClean="0">
                <a:solidFill>
                  <a:schemeClr val="tx2"/>
                </a:solidFill>
              </a:rPr>
              <a:t> </a:t>
            </a:r>
            <a:r>
              <a:rPr lang="bg-BG" sz="3000" dirty="0">
                <a:solidFill>
                  <a:schemeClr val="tx2"/>
                </a:solidFill>
              </a:rPr>
              <a:t>индивидуални </a:t>
            </a:r>
            <a:r>
              <a:rPr lang="bg-BG" sz="3000" dirty="0" smtClean="0">
                <a:solidFill>
                  <a:schemeClr val="tx2"/>
                </a:solidFill>
              </a:rPr>
              <a:t>консултации</a:t>
            </a:r>
          </a:p>
          <a:p>
            <a:pPr algn="ctr"/>
            <a:endParaRPr lang="bg-BG" sz="8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bg-BG" sz="3000" dirty="0" smtClean="0"/>
              <a:t> 1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rgbClr val="FF0000"/>
                </a:solidFill>
              </a:rPr>
              <a:t>Процедура по придобиване на българско гражданство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chemeClr val="tx2"/>
                </a:solidFill>
              </a:rPr>
              <a:t>10 индивидуални консултации</a:t>
            </a: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 smtClean="0"/>
          </a:p>
          <a:p>
            <a:endParaRPr lang="ru-RU" sz="1100" dirty="0" smtClean="0"/>
          </a:p>
        </p:txBody>
      </p:sp>
    </p:spTree>
    <p:extLst>
      <p:ext uri="{BB962C8B-B14F-4D97-AF65-F5344CB8AC3E}">
        <p14:creationId xmlns:p14="http://schemas.microsoft.com/office/powerpoint/2010/main" val="40262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96944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algn="ctr"/>
            <a:endParaRPr lang="bg-BG" sz="800" dirty="0">
              <a:solidFill>
                <a:srgbClr val="FF0000"/>
              </a:solidFill>
            </a:endParaRPr>
          </a:p>
          <a:p>
            <a:pPr algn="ctr"/>
            <a:endParaRPr lang="bg-BG" sz="800" dirty="0">
              <a:solidFill>
                <a:srgbClr val="FF0000"/>
              </a:solidFill>
            </a:endParaRP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algn="ctr"/>
            <a:endParaRPr lang="bg-BG" sz="800" dirty="0" smtClean="0">
              <a:solidFill>
                <a:srgbClr val="FF0000"/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bg-BG" sz="3000" dirty="0" smtClean="0"/>
              <a:t>10 </a:t>
            </a:r>
            <a:r>
              <a:rPr lang="bg-BG" sz="3000" dirty="0"/>
              <a:t>%</a:t>
            </a:r>
            <a:r>
              <a:rPr lang="bg-BG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g-BG" sz="3000" dirty="0" smtClean="0">
                <a:solidFill>
                  <a:schemeClr val="tx2"/>
                </a:solidFill>
              </a:rPr>
              <a:t>Други административно-правни консултации</a:t>
            </a:r>
            <a:endParaRPr lang="bg-BG" sz="3000" dirty="0" smtClean="0">
              <a:solidFill>
                <a:srgbClr val="FF0000"/>
              </a:solidFill>
            </a:endParaRPr>
          </a:p>
          <a:p>
            <a:pPr algn="ctr"/>
            <a:endParaRPr lang="bg-BG" sz="3000" dirty="0" smtClean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rgbClr val="FF0000"/>
                </a:solidFill>
              </a:rPr>
              <a:t>предоставени от екипа на Асоциация „Форум“ на 65 броя лица граждани на трети страни, </a:t>
            </a:r>
          </a:p>
          <a:p>
            <a:pPr algn="ctr"/>
            <a:endParaRPr lang="bg-BG" sz="3000" dirty="0">
              <a:solidFill>
                <a:srgbClr val="FF0000"/>
              </a:solidFill>
            </a:endParaRPr>
          </a:p>
          <a:p>
            <a:pPr algn="ctr"/>
            <a:r>
              <a:rPr lang="bg-BG" sz="3000" dirty="0" smtClean="0">
                <a:solidFill>
                  <a:srgbClr val="FF0000"/>
                </a:solidFill>
              </a:rPr>
              <a:t>законно пребиваващи на територията на ЕС</a:t>
            </a:r>
            <a:endParaRPr lang="bg-BG" sz="3000" dirty="0">
              <a:solidFill>
                <a:srgbClr val="FF0000"/>
              </a:solidFill>
            </a:endParaRP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>
              <a:solidFill>
                <a:schemeClr val="tx2"/>
              </a:solidFill>
            </a:endParaRPr>
          </a:p>
          <a:p>
            <a:pPr algn="ctr"/>
            <a:endParaRPr lang="bg-BG" sz="3000" dirty="0" smtClean="0"/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84784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466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340768"/>
            <a:ext cx="70209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 за безвъзмездна финансова помощ: </a:t>
            </a:r>
          </a:p>
          <a:p>
            <a:pPr algn="r"/>
            <a:r>
              <a:rPr lang="bg-BG" sz="2400" dirty="0" smtClean="0"/>
              <a:t>УРИ-812108-95/27.09.2016 г.</a:t>
            </a:r>
          </a:p>
          <a:p>
            <a:endParaRPr lang="bg-BG" sz="2000" dirty="0" smtClean="0"/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Отговорен орган по програмата:</a:t>
            </a:r>
          </a:p>
          <a:p>
            <a:r>
              <a:rPr lang="bg-BG" sz="2400" dirty="0" smtClean="0"/>
              <a:t>	Министерство на вътрешните работи</a:t>
            </a:r>
          </a:p>
          <a:p>
            <a:endParaRPr lang="bg-BG" sz="2000" dirty="0" smtClean="0"/>
          </a:p>
          <a:p>
            <a:r>
              <a:rPr lang="bg-BG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Бенефициер</a:t>
            </a: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проекта:</a:t>
            </a:r>
          </a:p>
          <a:p>
            <a:r>
              <a:rPr lang="bg-BG" sz="2400" dirty="0" smtClean="0"/>
              <a:t>	Български Червен кръст</a:t>
            </a:r>
          </a:p>
          <a:p>
            <a:endParaRPr lang="bg-BG" sz="2400" dirty="0" smtClean="0"/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Партньор по проекта:</a:t>
            </a:r>
          </a:p>
          <a:p>
            <a:r>
              <a:rPr lang="bg-BG" sz="2400" dirty="0" smtClean="0"/>
              <a:t>	Асоциация „Форум“</a:t>
            </a:r>
          </a:p>
          <a:p>
            <a:endParaRPr lang="bg-BG" dirty="0"/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94" y="3429000"/>
            <a:ext cx="115029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903" y="4661843"/>
            <a:ext cx="237172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93" y="2204864"/>
            <a:ext cx="104925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89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412776"/>
            <a:ext cx="8064896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ru-RU" sz="1100" dirty="0" smtClean="0"/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</a:t>
            </a:r>
            <a:r>
              <a:rPr lang="ru-RU" sz="3200" dirty="0"/>
              <a:t>:   </a:t>
            </a:r>
            <a:endParaRPr lang="ru-RU" sz="3200" dirty="0" smtClean="0"/>
          </a:p>
          <a:p>
            <a:r>
              <a:rPr lang="ru-RU" sz="3200" dirty="0" err="1" smtClean="0"/>
              <a:t>Групови</a:t>
            </a:r>
            <a:r>
              <a:rPr lang="ru-RU" sz="3200" dirty="0" smtClean="0"/>
              <a:t> информационно-</a:t>
            </a:r>
            <a:r>
              <a:rPr lang="ru-RU" sz="3200" dirty="0" err="1" smtClean="0"/>
              <a:t>консултативни</a:t>
            </a:r>
            <a:r>
              <a:rPr lang="ru-RU" sz="3200" dirty="0" smtClean="0"/>
              <a:t> </a:t>
            </a:r>
            <a:r>
              <a:rPr lang="ru-RU" sz="3200" dirty="0"/>
              <a:t>кампании  за </a:t>
            </a:r>
            <a:r>
              <a:rPr lang="ru-RU" sz="3200" dirty="0" err="1" smtClean="0"/>
              <a:t>целевата</a:t>
            </a:r>
            <a:r>
              <a:rPr lang="ru-RU" sz="3200" dirty="0" smtClean="0"/>
              <a:t> </a:t>
            </a:r>
            <a:r>
              <a:rPr lang="ru-RU" sz="3200" dirty="0" err="1" smtClean="0"/>
              <a:t>група</a:t>
            </a:r>
            <a:r>
              <a:rPr lang="ru-RU" sz="3200" dirty="0" smtClean="0"/>
              <a:t> по проекта </a:t>
            </a:r>
            <a:r>
              <a:rPr lang="ru-RU" sz="3200" dirty="0" err="1" smtClean="0"/>
              <a:t>Граждани</a:t>
            </a:r>
            <a:r>
              <a:rPr lang="ru-RU" sz="3200" dirty="0" smtClean="0"/>
              <a:t> на трети </a:t>
            </a:r>
            <a:r>
              <a:rPr lang="ru-RU" sz="3200" dirty="0" err="1" smtClean="0"/>
              <a:t>страни</a:t>
            </a:r>
            <a:r>
              <a:rPr lang="ru-RU" sz="3200" dirty="0" smtClean="0"/>
              <a:t>, законно </a:t>
            </a:r>
            <a:r>
              <a:rPr lang="ru-RU" sz="3200" dirty="0" err="1" smtClean="0"/>
              <a:t>пребиваващи</a:t>
            </a:r>
            <a:r>
              <a:rPr lang="ru-RU" sz="3200" dirty="0" smtClean="0"/>
              <a:t> на </a:t>
            </a:r>
            <a:r>
              <a:rPr lang="ru-RU" sz="3200" dirty="0" err="1" smtClean="0"/>
              <a:t>територията</a:t>
            </a:r>
            <a:r>
              <a:rPr lang="ru-RU" sz="3200" dirty="0" smtClean="0"/>
              <a:t> на </a:t>
            </a:r>
            <a:r>
              <a:rPr lang="ru-RU" sz="3200" dirty="0" err="1" smtClean="0"/>
              <a:t>страната</a:t>
            </a:r>
            <a:r>
              <a:rPr lang="ru-RU" sz="3200" dirty="0" smtClean="0"/>
              <a:t>:</a:t>
            </a:r>
          </a:p>
          <a:p>
            <a:endParaRPr lang="ru-RU" sz="3200" dirty="0" smtClean="0"/>
          </a:p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4 </a:t>
            </a:r>
            <a:r>
              <a:rPr lang="ru-RU" sz="3200" dirty="0" err="1" smtClean="0">
                <a:solidFill>
                  <a:srgbClr val="FF0000"/>
                </a:solidFill>
              </a:rPr>
              <a:t>събития</a:t>
            </a:r>
            <a:r>
              <a:rPr lang="ru-RU" sz="3200" dirty="0" smtClean="0">
                <a:solidFill>
                  <a:srgbClr val="FF0000"/>
                </a:solidFill>
              </a:rPr>
              <a:t> с </a:t>
            </a:r>
            <a:r>
              <a:rPr lang="ru-RU" sz="3200" dirty="0" err="1" smtClean="0">
                <a:solidFill>
                  <a:srgbClr val="FF0000"/>
                </a:solidFill>
              </a:rPr>
              <a:t>участитето</a:t>
            </a:r>
            <a:r>
              <a:rPr lang="ru-RU" sz="3200" dirty="0" smtClean="0">
                <a:solidFill>
                  <a:srgbClr val="FF0000"/>
                </a:solidFill>
              </a:rPr>
              <a:t> на 150 </a:t>
            </a:r>
            <a:r>
              <a:rPr lang="ru-RU" sz="3200" dirty="0" err="1" smtClean="0">
                <a:solidFill>
                  <a:srgbClr val="FF0000"/>
                </a:solidFill>
              </a:rPr>
              <a:t>човека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bg-BG" sz="3200" dirty="0">
              <a:solidFill>
                <a:srgbClr val="FF0000"/>
              </a:solidFill>
            </a:endParaRPr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84784"/>
            <a:ext cx="3096344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925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bg-BG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</a:t>
            </a:r>
            <a:r>
              <a:rPr lang="ru-RU" sz="2800" dirty="0" smtClean="0"/>
              <a:t>: </a:t>
            </a:r>
          </a:p>
          <a:p>
            <a:r>
              <a:rPr lang="ru-RU" sz="2800" dirty="0" err="1" smtClean="0"/>
              <a:t>Социални</a:t>
            </a:r>
            <a:r>
              <a:rPr lang="ru-RU" sz="2800" dirty="0" smtClean="0"/>
              <a:t> </a:t>
            </a:r>
            <a:r>
              <a:rPr lang="ru-RU" sz="2800" dirty="0"/>
              <a:t>и психологически </a:t>
            </a:r>
            <a:r>
              <a:rPr lang="ru-RU" sz="2800" dirty="0" err="1"/>
              <a:t>консултации</a:t>
            </a:r>
            <a:r>
              <a:rPr lang="ru-RU" sz="2800" dirty="0"/>
              <a:t> / </a:t>
            </a:r>
            <a:r>
              <a:rPr lang="ru-RU" sz="2800" dirty="0" err="1"/>
              <a:t>помощ</a:t>
            </a:r>
            <a:r>
              <a:rPr lang="ru-RU" sz="2800" dirty="0"/>
              <a:t> </a:t>
            </a:r>
            <a:endParaRPr lang="en-US" sz="28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ru-RU" sz="1100" dirty="0" smtClean="0"/>
          </a:p>
          <a:p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85668"/>
            <a:ext cx="1728192" cy="14401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828963"/>
              </p:ext>
            </p:extLst>
          </p:nvPr>
        </p:nvGraphicFramePr>
        <p:xfrm>
          <a:off x="971600" y="3284984"/>
          <a:ext cx="698477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5113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2063" y="1344442"/>
            <a:ext cx="7632848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</a:t>
            </a:r>
            <a:r>
              <a:rPr lang="ru-RU" sz="2600" dirty="0" smtClean="0"/>
              <a:t>: 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ru-RU" sz="1100" dirty="0" smtClean="0"/>
          </a:p>
          <a:p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226305"/>
            <a:ext cx="1728192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95536" y="3140968"/>
            <a:ext cx="2230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Социални</a:t>
            </a:r>
            <a:r>
              <a:rPr lang="ru-RU" b="1" dirty="0"/>
              <a:t> и психологически </a:t>
            </a:r>
            <a:r>
              <a:rPr lang="ru-RU" b="1" dirty="0" err="1"/>
              <a:t>консултации</a:t>
            </a:r>
            <a:r>
              <a:rPr lang="ru-RU" b="1" dirty="0"/>
              <a:t> / </a:t>
            </a:r>
            <a:r>
              <a:rPr lang="ru-RU" b="1" dirty="0" err="1"/>
              <a:t>помощ</a:t>
            </a:r>
            <a:r>
              <a:rPr lang="ru-RU" b="1" dirty="0"/>
              <a:t> </a:t>
            </a:r>
            <a:endParaRPr lang="ru-RU" b="1" dirty="0" smtClean="0"/>
          </a:p>
          <a:p>
            <a:endParaRPr lang="en-US" b="1" dirty="0" smtClean="0"/>
          </a:p>
          <a:p>
            <a:r>
              <a:rPr lang="bg-BG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Видове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9636120"/>
              </p:ext>
            </p:extLst>
          </p:nvPr>
        </p:nvGraphicFramePr>
        <p:xfrm>
          <a:off x="2286000" y="2276872"/>
          <a:ext cx="617443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500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3200" dirty="0" smtClean="0"/>
              <a:t>: </a:t>
            </a:r>
          </a:p>
          <a:p>
            <a:r>
              <a:rPr lang="ru-RU" sz="3200" dirty="0"/>
              <a:t>Управление на </a:t>
            </a:r>
            <a:r>
              <a:rPr lang="ru-RU" sz="3200" dirty="0" smtClean="0"/>
              <a:t>проекта</a:t>
            </a:r>
          </a:p>
          <a:p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</a:t>
            </a:r>
            <a:r>
              <a:rPr lang="ru-RU" sz="3200" dirty="0" smtClean="0"/>
              <a:t>:   </a:t>
            </a:r>
          </a:p>
          <a:p>
            <a:r>
              <a:rPr lang="ru-RU" sz="3200" dirty="0" err="1"/>
              <a:t>Публичност</a:t>
            </a:r>
            <a:r>
              <a:rPr lang="ru-RU" sz="3200" dirty="0"/>
              <a:t> и </a:t>
            </a:r>
            <a:r>
              <a:rPr lang="ru-RU" sz="3200" dirty="0" smtClean="0"/>
              <a:t>информация</a:t>
            </a:r>
          </a:p>
          <a:p>
            <a:endParaRPr lang="ru-RU" sz="3200" dirty="0" smtClean="0"/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</a:t>
            </a:r>
            <a:r>
              <a:rPr lang="ru-RU" sz="3200" dirty="0"/>
              <a:t>: </a:t>
            </a:r>
            <a:r>
              <a:rPr lang="ru-RU" sz="3200" dirty="0" err="1"/>
              <a:t>Одит</a:t>
            </a:r>
            <a:endParaRPr lang="bg-BG" sz="3200" dirty="0"/>
          </a:p>
          <a:p>
            <a:endParaRPr lang="bg-BG" sz="3200" dirty="0"/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85668"/>
            <a:ext cx="1728192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forum_assoc_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429000"/>
            <a:ext cx="2448272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9079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5" y="1629190"/>
            <a:ext cx="2448272" cy="3599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636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721283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Благодаря Ви за вниманието !</a:t>
            </a:r>
            <a:endParaRPr lang="bg-BG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224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7992888" cy="1470025"/>
          </a:xfrm>
        </p:spPr>
        <p:txBody>
          <a:bodyPr>
            <a:noAutofit/>
          </a:bodyPr>
          <a:lstStyle/>
          <a:p>
            <a:pPr algn="l"/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Целева група на проекта:</a:t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err="1" smtClean="0"/>
              <a:t>Граждани</a:t>
            </a:r>
            <a:r>
              <a:rPr lang="ru-RU" sz="2400" dirty="0" smtClean="0"/>
              <a:t> на трети </a:t>
            </a:r>
            <a:r>
              <a:rPr lang="ru-RU" sz="2400" dirty="0" err="1" smtClean="0"/>
              <a:t>страни</a:t>
            </a:r>
            <a:r>
              <a:rPr lang="ru-RU" sz="2400" dirty="0" smtClean="0"/>
              <a:t>, </a:t>
            </a:r>
            <a:r>
              <a:rPr lang="ru-RU" sz="2400" dirty="0" err="1" smtClean="0"/>
              <a:t>които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пребивават</a:t>
            </a:r>
            <a:r>
              <a:rPr lang="ru-RU" sz="2400" dirty="0" smtClean="0"/>
              <a:t> законно в </a:t>
            </a:r>
            <a:r>
              <a:rPr lang="ru-RU" sz="2400" dirty="0" err="1" smtClean="0"/>
              <a:t>Република</a:t>
            </a:r>
            <a:r>
              <a:rPr lang="ru-RU" sz="2400" dirty="0" smtClean="0"/>
              <a:t> </a:t>
            </a:r>
            <a:r>
              <a:rPr lang="ru-RU" sz="2400" dirty="0" err="1" smtClean="0"/>
              <a:t>България</a:t>
            </a:r>
            <a:r>
              <a:rPr lang="ru-RU" sz="2400" dirty="0" smtClean="0"/>
              <a:t>, </a:t>
            </a:r>
            <a:r>
              <a:rPr lang="ru-RU" sz="2400" dirty="0" err="1" smtClean="0"/>
              <a:t>включително</a:t>
            </a:r>
            <a:r>
              <a:rPr lang="ru-RU" sz="2400" dirty="0" smtClean="0"/>
              <a:t> </a:t>
            </a:r>
            <a:r>
              <a:rPr lang="ru-RU" sz="2400" dirty="0" err="1" smtClean="0"/>
              <a:t>лицата</a:t>
            </a:r>
            <a:r>
              <a:rPr lang="ru-RU" sz="2400" dirty="0" smtClean="0"/>
              <a:t>, на </a:t>
            </a:r>
            <a:r>
              <a:rPr lang="ru-RU" sz="2400" dirty="0" err="1" smtClean="0"/>
              <a:t>които</a:t>
            </a:r>
            <a:r>
              <a:rPr lang="ru-RU" sz="2400" dirty="0" smtClean="0"/>
              <a:t> е </a:t>
            </a:r>
            <a:r>
              <a:rPr lang="ru-RU" sz="2400" dirty="0" err="1" smtClean="0"/>
              <a:t>предоставена</a:t>
            </a:r>
            <a:r>
              <a:rPr lang="ru-RU" sz="2400" dirty="0" smtClean="0"/>
              <a:t> </a:t>
            </a:r>
            <a:r>
              <a:rPr lang="ru-RU" sz="2400" dirty="0" err="1" smtClean="0"/>
              <a:t>международна</a:t>
            </a:r>
            <a:r>
              <a:rPr lang="ru-RU" sz="2400" dirty="0" smtClean="0"/>
              <a:t> </a:t>
            </a:r>
            <a:r>
              <a:rPr lang="ru-RU" sz="2400" dirty="0" err="1" smtClean="0"/>
              <a:t>закрила</a:t>
            </a:r>
            <a:r>
              <a:rPr lang="ru-RU" sz="2400" dirty="0" smtClean="0"/>
              <a:t>, в </a:t>
            </a:r>
            <a:r>
              <a:rPr lang="ru-RU" sz="2400" dirty="0" err="1" smtClean="0"/>
              <a:t>особена</a:t>
            </a:r>
            <a:r>
              <a:rPr lang="ru-RU" sz="2400" dirty="0" smtClean="0"/>
              <a:t> степен </a:t>
            </a:r>
            <a:r>
              <a:rPr lang="ru-RU" sz="2400" dirty="0" err="1" smtClean="0"/>
              <a:t>уязвимите</a:t>
            </a:r>
            <a:r>
              <a:rPr lang="ru-RU" sz="2400" dirty="0" smtClean="0"/>
              <a:t> лица, </a:t>
            </a:r>
            <a:r>
              <a:rPr lang="ru-RU" sz="2400" dirty="0" err="1" smtClean="0"/>
              <a:t>както</a:t>
            </a:r>
            <a:r>
              <a:rPr lang="ru-RU" sz="2400" dirty="0" smtClean="0"/>
              <a:t> и </a:t>
            </a:r>
            <a:r>
              <a:rPr lang="ru-RU" sz="2400" dirty="0" err="1" smtClean="0"/>
              <a:t>близките</a:t>
            </a:r>
            <a:r>
              <a:rPr lang="ru-RU" sz="2400" dirty="0" smtClean="0"/>
              <a:t> </a:t>
            </a:r>
            <a:r>
              <a:rPr lang="ru-RU" sz="2400" dirty="0" err="1" smtClean="0"/>
              <a:t>роднини</a:t>
            </a:r>
            <a:r>
              <a:rPr lang="ru-RU" sz="2400" dirty="0" smtClean="0"/>
              <a:t> на </a:t>
            </a:r>
            <a:r>
              <a:rPr lang="ru-RU" sz="2400" dirty="0" err="1" smtClean="0"/>
              <a:t>лицата</a:t>
            </a:r>
            <a:r>
              <a:rPr lang="ru-RU" sz="2400" dirty="0" smtClean="0"/>
              <a:t> от </a:t>
            </a:r>
            <a:br>
              <a:rPr lang="ru-RU" sz="2400" dirty="0" smtClean="0"/>
            </a:br>
            <a:r>
              <a:rPr lang="ru-RU" sz="2400" dirty="0" err="1" smtClean="0"/>
              <a:t>целевата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група</a:t>
            </a:r>
            <a:r>
              <a:rPr lang="ru-RU" sz="2400" dirty="0" smtClean="0"/>
              <a:t>.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Брой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подпомогнати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лица:  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/>
              <a:t>Минимум 900 души от </a:t>
            </a:r>
            <a:r>
              <a:rPr lang="ru-RU" sz="2400" dirty="0" err="1" smtClean="0"/>
              <a:t>целевата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Териториален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обхват: 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/>
              <a:t>гр. София, гр. </a:t>
            </a:r>
            <a:r>
              <a:rPr lang="ru-RU" sz="2400" dirty="0" err="1" smtClean="0"/>
              <a:t>Хасково</a:t>
            </a:r>
            <a:r>
              <a:rPr lang="ru-RU" sz="2400" dirty="0" smtClean="0"/>
              <a:t>, гр. </a:t>
            </a:r>
            <a:r>
              <a:rPr lang="ru-RU" sz="2400" dirty="0" err="1" smtClean="0"/>
              <a:t>Харманли</a:t>
            </a:r>
            <a:r>
              <a:rPr lang="ru-RU" sz="2400" dirty="0" smtClean="0"/>
              <a:t>, с. </a:t>
            </a:r>
            <a:r>
              <a:rPr lang="ru-RU" sz="2400" dirty="0" err="1" smtClean="0"/>
              <a:t>Пъстрогор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6897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36912"/>
            <a:ext cx="8784976" cy="1470025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на проекта</a:t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/>
              <a:t>Обща </a:t>
            </a:r>
            <a:r>
              <a:rPr lang="ru-RU" sz="2800" dirty="0" err="1" smtClean="0"/>
              <a:t>стойност</a:t>
            </a:r>
            <a:r>
              <a:rPr lang="ru-RU" sz="2800" dirty="0" smtClean="0"/>
              <a:t>  436 397,65 лева, от </a:t>
            </a:r>
            <a:r>
              <a:rPr lang="ru-RU" sz="2800" dirty="0" err="1" smtClean="0"/>
              <a:t>които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	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327 298,24 лева </a:t>
            </a:r>
            <a:r>
              <a:rPr lang="ru-RU" sz="2800" dirty="0" err="1" smtClean="0"/>
              <a:t>финансиране</a:t>
            </a:r>
            <a:r>
              <a:rPr lang="ru-RU" sz="2800" dirty="0" smtClean="0"/>
              <a:t> </a:t>
            </a:r>
            <a:r>
              <a:rPr lang="bg-BG" sz="2800" dirty="0" smtClean="0"/>
              <a:t>от  Фонд „Убежище, 		миграция и интеграция“ на Европейския съюз и</a:t>
            </a:r>
            <a:br>
              <a:rPr lang="bg-BG" sz="2800" dirty="0" smtClean="0"/>
            </a:br>
            <a:r>
              <a:rPr lang="bg-BG" sz="2800" dirty="0" smtClean="0"/>
              <a:t>   	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109 099,41 лева </a:t>
            </a:r>
            <a:r>
              <a:rPr lang="bg-BG" sz="2800" dirty="0" smtClean="0"/>
              <a:t>национално </a:t>
            </a:r>
            <a:r>
              <a:rPr lang="bg-BG" sz="2800" dirty="0" err="1" smtClean="0"/>
              <a:t>съфинасиране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Продължителност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проекта – 12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месеца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ru-RU" sz="2800" dirty="0" smtClean="0"/>
              <a:t>Начало: 27 </a:t>
            </a:r>
            <a:r>
              <a:rPr lang="ru-RU" sz="2800" dirty="0" err="1" smtClean="0"/>
              <a:t>септември</a:t>
            </a:r>
            <a:r>
              <a:rPr lang="ru-RU" sz="2800" dirty="0" smtClean="0"/>
              <a:t> 2016 година</a:t>
            </a:r>
            <a:br>
              <a:rPr lang="ru-RU" sz="2800" dirty="0" smtClean="0"/>
            </a:br>
            <a:r>
              <a:rPr lang="ru-RU" sz="2800" dirty="0" smtClean="0"/>
              <a:t>		Край: 26 </a:t>
            </a:r>
            <a:r>
              <a:rPr lang="ru-RU" sz="2800" dirty="0" err="1" smtClean="0"/>
              <a:t>септември</a:t>
            </a:r>
            <a:r>
              <a:rPr lang="ru-RU" sz="2800" dirty="0" smtClean="0"/>
              <a:t> 2017 година</a:t>
            </a:r>
            <a:br>
              <a:rPr lang="ru-RU" sz="2800" dirty="0" smtClean="0"/>
            </a:b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19501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712968" cy="1470025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Специфична </a:t>
            </a:r>
            <a:r>
              <a:rPr lang="bg-BG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цел: </a:t>
            </a:r>
            <a:r>
              <a:rPr lang="bg-BG" sz="2800" dirty="0"/>
              <a:t/>
            </a:r>
            <a:br>
              <a:rPr lang="bg-BG" sz="2800" dirty="0"/>
            </a:br>
            <a:r>
              <a:rPr lang="bg-BG" sz="2400" dirty="0" smtClean="0"/>
              <a:t>Адаптация </a:t>
            </a:r>
            <a:r>
              <a:rPr lang="bg-BG" sz="2400" dirty="0"/>
              <a:t>на лицата от целевата група, </a:t>
            </a:r>
            <a:r>
              <a:rPr lang="bg-BG" sz="2400" dirty="0" smtClean="0"/>
              <a:t>като се </a:t>
            </a:r>
            <a:r>
              <a:rPr lang="bg-BG" sz="2400" dirty="0"/>
              <a:t>допълват мерки в подкрепа </a:t>
            </a:r>
            <a:r>
              <a:rPr lang="bg-BG" sz="2400" dirty="0" smtClean="0"/>
              <a:t>на граждани </a:t>
            </a:r>
            <a:r>
              <a:rPr lang="bg-BG" sz="2400" dirty="0"/>
              <a:t>на трети страни, получили международна закрила, реализирани по Европейския фонд за интеграция на граждани на трети страни 2007-2013 г. и други национални и международни програми.</a:t>
            </a:r>
            <a:br>
              <a:rPr lang="bg-BG" sz="2400" dirty="0"/>
            </a:br>
            <a:r>
              <a:rPr lang="bg-BG" sz="2400" dirty="0" smtClean="0"/>
              <a:t/>
            </a:r>
            <a:br>
              <a:rPr lang="bg-BG" sz="2400" dirty="0" smtClean="0"/>
            </a:br>
            <a:r>
              <a:rPr lang="ru-RU" sz="2400" dirty="0" err="1" smtClean="0"/>
              <a:t>Реализиране</a:t>
            </a:r>
            <a:r>
              <a:rPr lang="ru-RU" sz="2400" dirty="0" smtClean="0"/>
              <a:t> на  </a:t>
            </a:r>
            <a:r>
              <a:rPr lang="ru-RU" sz="2400" dirty="0" err="1" smtClean="0"/>
              <a:t>дейности</a:t>
            </a:r>
            <a:r>
              <a:rPr lang="ru-RU" sz="2400" dirty="0" smtClean="0"/>
              <a:t> за: </a:t>
            </a:r>
            <a:br>
              <a:rPr lang="ru-RU" sz="2400" dirty="0" smtClean="0"/>
            </a:br>
            <a:r>
              <a:rPr lang="ru-RU" sz="2400" dirty="0" smtClean="0"/>
              <a:t>		</a:t>
            </a:r>
            <a:r>
              <a:rPr lang="ru-RU" sz="2400" dirty="0" err="1" smtClean="0"/>
              <a:t>Предоставяне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административни</a:t>
            </a:r>
            <a:r>
              <a:rPr lang="ru-RU" sz="2400" dirty="0" smtClean="0"/>
              <a:t> и </a:t>
            </a:r>
            <a:r>
              <a:rPr lang="ru-RU" sz="2400" dirty="0" err="1" smtClean="0"/>
              <a:t>правни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консултации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		</a:t>
            </a:r>
            <a:r>
              <a:rPr lang="ru-RU" sz="2400" dirty="0" err="1" smtClean="0"/>
              <a:t>Предоставяне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медицинска</a:t>
            </a:r>
            <a:r>
              <a:rPr lang="ru-RU" sz="2400" dirty="0" smtClean="0"/>
              <a:t>, </a:t>
            </a:r>
            <a:r>
              <a:rPr lang="ru-RU" sz="2400" dirty="0" err="1" smtClean="0"/>
              <a:t>психологическа</a:t>
            </a:r>
            <a:r>
              <a:rPr lang="ru-RU" sz="2400" dirty="0" smtClean="0"/>
              <a:t> и </a:t>
            </a:r>
            <a:r>
              <a:rPr lang="ru-RU" sz="2400" dirty="0" err="1" smtClean="0"/>
              <a:t>социална</a:t>
            </a:r>
            <a:r>
              <a:rPr lang="ru-RU" sz="2400" dirty="0" smtClean="0"/>
              <a:t> 		</a:t>
            </a:r>
            <a:r>
              <a:rPr lang="ru-RU" sz="2400" dirty="0" err="1" smtClean="0"/>
              <a:t>помощ</a:t>
            </a:r>
            <a:r>
              <a:rPr lang="ru-RU" sz="2400" dirty="0" smtClean="0"/>
              <a:t>; </a:t>
            </a:r>
            <a:br>
              <a:rPr lang="ru-RU" sz="2400" dirty="0" smtClean="0"/>
            </a:br>
            <a:r>
              <a:rPr lang="ru-RU" sz="2400" dirty="0" smtClean="0"/>
              <a:t>		</a:t>
            </a:r>
            <a:r>
              <a:rPr lang="ru-RU" sz="2400" dirty="0" err="1" smtClean="0"/>
              <a:t>Улесняване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комуникацията</a:t>
            </a:r>
            <a:r>
              <a:rPr lang="ru-RU" sz="2400" dirty="0" smtClean="0"/>
              <a:t> с </a:t>
            </a:r>
            <a:r>
              <a:rPr lang="ru-RU" sz="2400" dirty="0" err="1" smtClean="0"/>
              <a:t>институциите</a:t>
            </a:r>
            <a:r>
              <a:rPr lang="ru-RU" sz="24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587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31476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 smtClean="0"/>
              <a:t>Какво постигнахме?</a:t>
            </a:r>
            <a:endParaRPr lang="bg-BG" sz="3200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7016020"/>
              </p:ext>
            </p:extLst>
          </p:nvPr>
        </p:nvGraphicFramePr>
        <p:xfrm>
          <a:off x="1043608" y="1988840"/>
          <a:ext cx="712879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1434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340768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 smtClean="0"/>
              <a:t>На кого помогнахме?</a:t>
            </a:r>
            <a:endParaRPr lang="bg-BG" sz="3200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9347362"/>
              </p:ext>
            </p:extLst>
          </p:nvPr>
        </p:nvGraphicFramePr>
        <p:xfrm>
          <a:off x="755576" y="1925543"/>
          <a:ext cx="7200800" cy="4430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1723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r>
              <a:rPr lang="ru-RU" sz="2400" dirty="0"/>
              <a:t>: </a:t>
            </a:r>
            <a:endParaRPr lang="ru-RU" sz="2400" dirty="0" smtClean="0"/>
          </a:p>
          <a:p>
            <a:r>
              <a:rPr lang="ru-RU" sz="2400" dirty="0" err="1" smtClean="0">
                <a:solidFill>
                  <a:srgbClr val="FF0000"/>
                </a:solidFill>
              </a:rPr>
              <a:t>Административни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и </a:t>
            </a:r>
            <a:r>
              <a:rPr lang="ru-RU" sz="2400" dirty="0" err="1">
                <a:solidFill>
                  <a:srgbClr val="FF0000"/>
                </a:solidFill>
              </a:rPr>
              <a:t>правни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консултации</a:t>
            </a:r>
            <a:r>
              <a:rPr lang="ru-RU" sz="2400" dirty="0" smtClean="0">
                <a:solidFill>
                  <a:srgbClr val="FF0000"/>
                </a:solidFill>
              </a:rPr>
              <a:t> - </a:t>
            </a:r>
            <a:r>
              <a:rPr lang="ru-RU" sz="2400" dirty="0" err="1" smtClean="0">
                <a:solidFill>
                  <a:srgbClr val="FF0000"/>
                </a:solidFill>
              </a:rPr>
              <a:t>индивидуални</a:t>
            </a:r>
            <a:endParaRPr lang="ru-RU" sz="2400" dirty="0" smtClean="0">
              <a:solidFill>
                <a:srgbClr val="FF0000"/>
              </a:solidFill>
            </a:endParaRPr>
          </a:p>
          <a:p>
            <a:endParaRPr lang="ru-RU" sz="2400" dirty="0" smtClean="0"/>
          </a:p>
          <a:p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2400" dirty="0"/>
              <a:t>:   </a:t>
            </a:r>
            <a:endParaRPr lang="ru-RU" sz="2400" dirty="0" smtClean="0"/>
          </a:p>
          <a:p>
            <a:r>
              <a:rPr lang="ru-RU" sz="2400" dirty="0" err="1">
                <a:solidFill>
                  <a:srgbClr val="FF0000"/>
                </a:solidFill>
              </a:rPr>
              <a:t>Групови</a:t>
            </a:r>
            <a:r>
              <a:rPr lang="ru-RU" sz="2400" dirty="0">
                <a:solidFill>
                  <a:srgbClr val="FF0000"/>
                </a:solidFill>
              </a:rPr>
              <a:t> информационно-</a:t>
            </a:r>
            <a:r>
              <a:rPr lang="ru-RU" sz="2400" dirty="0" err="1">
                <a:solidFill>
                  <a:srgbClr val="FF0000"/>
                </a:solidFill>
              </a:rPr>
              <a:t>консултативни</a:t>
            </a:r>
            <a:r>
              <a:rPr lang="ru-RU" sz="2400" dirty="0">
                <a:solidFill>
                  <a:srgbClr val="FF0000"/>
                </a:solidFill>
              </a:rPr>
              <a:t> кампании  за </a:t>
            </a:r>
            <a:r>
              <a:rPr lang="ru-RU" sz="2400" dirty="0" err="1">
                <a:solidFill>
                  <a:srgbClr val="FF0000"/>
                </a:solidFill>
              </a:rPr>
              <a:t>целевата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група</a:t>
            </a:r>
            <a:r>
              <a:rPr lang="ru-RU" sz="2400" dirty="0">
                <a:solidFill>
                  <a:srgbClr val="FF0000"/>
                </a:solidFill>
              </a:rPr>
              <a:t> по проекта </a:t>
            </a:r>
            <a:r>
              <a:rPr lang="ru-RU" sz="2400" dirty="0" err="1" smtClean="0">
                <a:solidFill>
                  <a:srgbClr val="FF0000"/>
                </a:solidFill>
              </a:rPr>
              <a:t>Граждани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на трети </a:t>
            </a:r>
            <a:r>
              <a:rPr lang="ru-RU" sz="2400" dirty="0" err="1">
                <a:solidFill>
                  <a:srgbClr val="FF0000"/>
                </a:solidFill>
              </a:rPr>
              <a:t>страни</a:t>
            </a:r>
            <a:r>
              <a:rPr lang="ru-RU" sz="2400" dirty="0">
                <a:solidFill>
                  <a:srgbClr val="FF0000"/>
                </a:solidFill>
              </a:rPr>
              <a:t>, законно </a:t>
            </a:r>
            <a:r>
              <a:rPr lang="ru-RU" sz="2400" dirty="0" err="1">
                <a:solidFill>
                  <a:srgbClr val="FF0000"/>
                </a:solidFill>
              </a:rPr>
              <a:t>пребиваващи</a:t>
            </a:r>
            <a:r>
              <a:rPr lang="ru-RU" sz="2400" dirty="0">
                <a:solidFill>
                  <a:srgbClr val="FF0000"/>
                </a:solidFill>
              </a:rPr>
              <a:t> на </a:t>
            </a:r>
            <a:r>
              <a:rPr lang="ru-RU" sz="2400" dirty="0" err="1">
                <a:solidFill>
                  <a:srgbClr val="FF0000"/>
                </a:solidFill>
              </a:rPr>
              <a:t>територията</a:t>
            </a:r>
            <a:r>
              <a:rPr lang="ru-RU" sz="2400" dirty="0">
                <a:solidFill>
                  <a:srgbClr val="FF0000"/>
                </a:solidFill>
              </a:rPr>
              <a:t> на </a:t>
            </a:r>
            <a:r>
              <a:rPr lang="ru-RU" sz="2400" dirty="0" err="1" smtClean="0">
                <a:solidFill>
                  <a:srgbClr val="FF0000"/>
                </a:solidFill>
              </a:rPr>
              <a:t>страната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84784"/>
            <a:ext cx="3096344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472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200" dirty="0"/>
              <a:t>: </a:t>
            </a:r>
            <a:endParaRPr lang="ru-RU" sz="3200" dirty="0" smtClean="0"/>
          </a:p>
          <a:p>
            <a:endParaRPr lang="ru-RU" sz="3200" dirty="0" smtClean="0"/>
          </a:p>
          <a:p>
            <a:pPr algn="ctr"/>
            <a:r>
              <a:rPr lang="ru-RU" sz="3200" dirty="0" err="1" smtClean="0"/>
              <a:t>Индивидуални</a:t>
            </a:r>
            <a:r>
              <a:rPr lang="ru-RU" sz="3200" dirty="0" smtClean="0"/>
              <a:t> </a:t>
            </a:r>
            <a:r>
              <a:rPr lang="ru-RU" sz="3200" dirty="0" err="1" smtClean="0"/>
              <a:t>административни</a:t>
            </a:r>
            <a:r>
              <a:rPr lang="ru-RU" sz="3200" dirty="0" smtClean="0"/>
              <a:t> </a:t>
            </a:r>
            <a:r>
              <a:rPr lang="ru-RU" sz="3200" dirty="0"/>
              <a:t>и </a:t>
            </a:r>
            <a:r>
              <a:rPr lang="ru-RU" sz="3200" dirty="0" err="1"/>
              <a:t>правни</a:t>
            </a:r>
            <a:r>
              <a:rPr lang="ru-RU" sz="3200" dirty="0"/>
              <a:t> </a:t>
            </a:r>
            <a:r>
              <a:rPr lang="ru-RU" sz="3200" dirty="0" err="1" smtClean="0"/>
              <a:t>консултации</a:t>
            </a:r>
            <a:r>
              <a:rPr lang="en-US" sz="3200" dirty="0" smtClean="0"/>
              <a:t> </a:t>
            </a:r>
            <a:r>
              <a:rPr lang="bg-BG" sz="3200" dirty="0" smtClean="0"/>
              <a:t>предоставени от екипа на Асоциация „ФОРУМ“  </a:t>
            </a:r>
            <a:r>
              <a:rPr lang="bg-BG" sz="3200" dirty="0" smtClean="0">
                <a:solidFill>
                  <a:srgbClr val="FF0000"/>
                </a:solidFill>
              </a:rPr>
              <a:t>- 680 </a:t>
            </a:r>
            <a:r>
              <a:rPr lang="bg-BG" sz="3200" dirty="0" err="1" smtClean="0">
                <a:solidFill>
                  <a:srgbClr val="FF0000"/>
                </a:solidFill>
              </a:rPr>
              <a:t>бр</a:t>
            </a:r>
            <a:r>
              <a:rPr lang="bg-BG" sz="3200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bg-BG" sz="3200" dirty="0" smtClean="0"/>
              <a:t>от които 665 на различни лица</a:t>
            </a:r>
            <a:endParaRPr lang="bg-BG" sz="3200" dirty="0"/>
          </a:p>
          <a:p>
            <a:pPr algn="ctr"/>
            <a:r>
              <a:rPr lang="bg-BG" sz="3200" dirty="0" smtClean="0">
                <a:solidFill>
                  <a:srgbClr val="FF0000"/>
                </a:solidFill>
              </a:rPr>
              <a:t>(заложени за дейността 450 </a:t>
            </a:r>
            <a:r>
              <a:rPr lang="bg-BG" sz="3200" dirty="0" err="1" smtClean="0">
                <a:solidFill>
                  <a:srgbClr val="FF0000"/>
                </a:solidFill>
              </a:rPr>
              <a:t>бр</a:t>
            </a:r>
            <a:r>
              <a:rPr lang="bg-BG" sz="3200" dirty="0" smtClean="0">
                <a:solidFill>
                  <a:srgbClr val="FF0000"/>
                </a:solidFill>
              </a:rPr>
              <a:t> – 48% изпълнение над плануваното </a:t>
            </a:r>
          </a:p>
          <a:p>
            <a:pPr algn="ctr"/>
            <a:r>
              <a:rPr lang="bg-BG" sz="3200" dirty="0" smtClean="0">
                <a:solidFill>
                  <a:srgbClr val="FF0000"/>
                </a:solidFill>
              </a:rPr>
              <a:t>при същия бюджет)</a:t>
            </a:r>
            <a:endParaRPr lang="ru-RU" sz="3200" dirty="0" smtClean="0">
              <a:solidFill>
                <a:srgbClr val="FF0000"/>
              </a:solidFill>
            </a:endParaRPr>
          </a:p>
          <a:p>
            <a:endParaRPr lang="en-US" sz="1100" dirty="0" smtClean="0"/>
          </a:p>
          <a:p>
            <a:endParaRPr lang="ru-RU" sz="1100" dirty="0" smtClean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484784"/>
            <a:ext cx="2736304" cy="576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462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532</Words>
  <Application>Microsoft Office PowerPoint</Application>
  <PresentationFormat>On-screen Show (4:3)</PresentationFormat>
  <Paragraphs>169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Закриващо информационно събитие   по проект BG/AMIF – SO2 – NO2 – A2   „Предоставяне на подкрепа, като административна и правна помощ, медицинска, психологическа и социална помощ за граждани на трети държави и лица, получили международна закрила”</vt:lpstr>
      <vt:lpstr>PowerPoint Presentation</vt:lpstr>
      <vt:lpstr>      Целева група на проекта: Граждани на трети страни, които пребивават законно в Република България, включително лицата, на които е предоставена международна закрила, в особена степен уязвимите лица, както и близките роднини на лицата от  целевата група.   Брой подпомогнати лица:   Минимум 900 души от целевата група.  Териториален обхват:  гр. София, гр. Хасково, гр. Харманли, с. Пъстрогор</vt:lpstr>
      <vt:lpstr>  Бюджет на проекта Обща стойност  436 397,65 лева, от които     327 298,24 лева финансиране от  Фонд „Убежище,   миграция и интеграция“ на Европейския съюз и     109 099,41 лева национално съфинасиране  Продължителност на проекта – 12 месеца   Начало: 27 септември 2016 година   Край: 26 септември 2017 година </vt:lpstr>
      <vt:lpstr>   Специфична цел:  Адаптация на лицата от целевата група, като се допълват мерки в подкрепа на граждани на трети страни, получили международна закрила, реализирани по Европейския фонд за интеграция на граждани на трети страни 2007-2013 г. и други национални и международни програми.  Реализиране на  дейности за:    Предоставяне на административни и правни консултации;   Предоставяне на медицинска, психологическа и социална   помощ;    Улесняване на комуникацията с институциите.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Nikolai Todorov</dc:creator>
  <cp:lastModifiedBy>Nikolai Todorov</cp:lastModifiedBy>
  <cp:revision>31</cp:revision>
  <dcterms:created xsi:type="dcterms:W3CDTF">2016-10-20T13:12:00Z</dcterms:created>
  <dcterms:modified xsi:type="dcterms:W3CDTF">2017-12-01T07:57:32Z</dcterms:modified>
</cp:coreProperties>
</file>