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62" r:id="rId4"/>
    <p:sldId id="261" r:id="rId5"/>
    <p:sldId id="263" r:id="rId6"/>
    <p:sldId id="264" r:id="rId7"/>
    <p:sldId id="265" r:id="rId8"/>
    <p:sldId id="266" r:id="rId9"/>
  </p:sldIdLst>
  <p:sldSz cx="9144000" cy="6858000" type="screen4x3"/>
  <p:notesSz cx="6797675" cy="9926638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4BCF"/>
    <a:srgbClr val="1010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402" y="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E41168-0AB6-4C75-8F78-3492CF2D5750}" type="datetimeFigureOut">
              <a:rPr lang="bg-BG" smtClean="0"/>
              <a:t>04.04.2017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7088F2-9667-4754-89F6-BF055DCF882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93638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E1062C-4763-420A-9080-55436C633D39}" type="datetimeFigureOut">
              <a:rPr lang="bg-BG" smtClean="0"/>
              <a:t>04.04.2017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93CF6-ECCE-44B8-A87E-65A89EE823B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35064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93CF6-ECCE-44B8-A87E-65A89EE823B8}" type="slidenum">
              <a:rPr lang="bg-BG" smtClean="0"/>
              <a:t>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35470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19" name="Title Placeholder 1"/>
          <p:cNvSpPr txBox="1">
            <a:spLocks/>
          </p:cNvSpPr>
          <p:nvPr userDrawn="1"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r"/>
              </a:tabLst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dirty="0" smtClean="0"/>
              <a:t/>
            </a:r>
            <a:br>
              <a:rPr lang="bg-BG" dirty="0" smtClean="0"/>
            </a:br>
            <a:r>
              <a:rPr lang="bg-BG" dirty="0" smtClean="0"/>
              <a:t/>
            </a:r>
            <a:br>
              <a:rPr lang="bg-BG" dirty="0" smtClean="0"/>
            </a:br>
            <a:r>
              <a:rPr lang="bg-BG" altLang="bg-BG" sz="18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ФОНД „УБЕЖИЩЕ, МИГРАЦИЯ И ИНТЕГРАЦИЯ“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962788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r"/>
              </a:tabLst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dirty="0" smtClean="0"/>
              <a:t/>
            </a:r>
            <a:br>
              <a:rPr lang="bg-BG" dirty="0" smtClean="0"/>
            </a:br>
            <a:r>
              <a:rPr lang="bg-BG" dirty="0" smtClean="0"/>
              <a:t/>
            </a:r>
            <a:br>
              <a:rPr lang="bg-BG" dirty="0" smtClean="0"/>
            </a:br>
            <a:r>
              <a:rPr lang="bg-BG" altLang="bg-BG" sz="18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ФОНД „УБЕЖИЩЕ, МИГРАЦИЯ И ИНТЕГРАЦИЯ“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921642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4300" algn="r"/>
              </a:tabLst>
              <a:defRPr/>
            </a:pPr>
            <a:r>
              <a:rPr lang="bg-BG" dirty="0" smtClean="0"/>
              <a:t/>
            </a:r>
            <a:br>
              <a:rPr lang="bg-BG" dirty="0" smtClean="0"/>
            </a:br>
            <a:r>
              <a:rPr lang="bg-BG" dirty="0" smtClean="0"/>
              <a:t/>
            </a:r>
            <a:br>
              <a:rPr lang="bg-BG" dirty="0" smtClean="0"/>
            </a:br>
            <a:r>
              <a:rPr kumimoji="0" lang="bg-BG" altLang="bg-BG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ФОНД „УБЕЖИЩЕ, МИГРАЦИЯ И ИНТЕГРАЦИЯ“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02B93-4955-46D9-BBEF-8410CE37D27C}" type="datetimeFigureOut">
              <a:rPr lang="bg-BG" smtClean="0"/>
              <a:t>04.04.2017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BC199-C0CD-49F3-BF9F-5720419A66E4}" type="slidenum">
              <a:rPr lang="bg-BG" smtClean="0"/>
              <a:t>‹#›</a:t>
            </a:fld>
            <a:endParaRPr lang="bg-BG"/>
          </a:p>
        </p:txBody>
      </p:sp>
      <p:pic>
        <p:nvPicPr>
          <p:cNvPr id="8" name="Picture 7" descr="eu_flag_1"/>
          <p:cNvPicPr/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86"/>
          <a:stretch>
            <a:fillRect/>
          </a:stretch>
        </p:blipFill>
        <p:spPr bwMode="auto">
          <a:xfrm>
            <a:off x="214197" y="117927"/>
            <a:ext cx="1190625" cy="718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C:\Users\n.todorov\AppData\Local\Microsoft\Windows\Temporary Internet Files\Content.Outlook\63X1U4G2\Logo_BRC_BUL.jpg"/>
          <p:cNvPicPr/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2837"/>
            <a:ext cx="1066165" cy="88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forum_assoc_logo"/>
          <p:cNvPicPr/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6247" y="220162"/>
            <a:ext cx="2371725" cy="514350"/>
          </a:xfrm>
          <a:prstGeom prst="rect">
            <a:avLst/>
          </a:prstGeom>
          <a:noFill/>
        </p:spPr>
      </p:pic>
      <p:pic>
        <p:nvPicPr>
          <p:cNvPr id="11" name="Picture 10" descr="Bulgaria_flags[1]"/>
          <p:cNvPicPr/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16632"/>
            <a:ext cx="1086485" cy="6762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Straight Connector 11"/>
          <p:cNvCxnSpPr/>
          <p:nvPr userDrawn="1"/>
        </p:nvCxnSpPr>
        <p:spPr>
          <a:xfrm>
            <a:off x="1404822" y="1196752"/>
            <a:ext cx="6372225" cy="0"/>
          </a:xfrm>
          <a:prstGeom prst="line">
            <a:avLst/>
          </a:prstGeom>
          <a:ln w="15875">
            <a:solidFill>
              <a:srgbClr val="3D4BC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/>
          <p:cNvSpPr txBox="1">
            <a:spLocks/>
          </p:cNvSpPr>
          <p:nvPr userDrawn="1"/>
        </p:nvSpPr>
        <p:spPr>
          <a:xfrm>
            <a:off x="107505" y="6021288"/>
            <a:ext cx="8791340" cy="700187"/>
          </a:xfrm>
          <a:prstGeom prst="rect">
            <a:avLst/>
          </a:prstGeom>
        </p:spPr>
        <p:txBody>
          <a:bodyPr/>
          <a:lstStyle>
            <a:defPPr>
              <a:defRPr lang="bg-BG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g-BG" sz="1100" i="1" dirty="0" smtClean="0"/>
              <a:t>Този документ е създаден с финансовата подкрепа на Фонд „Убежище, миграция и интеграция“, </a:t>
            </a:r>
            <a:r>
              <a:rPr lang="bg-BG" sz="1100" i="1" dirty="0" err="1" smtClean="0"/>
              <a:t>съфинансиран</a:t>
            </a:r>
            <a:r>
              <a:rPr lang="bg-BG" sz="1100" i="1" dirty="0" smtClean="0"/>
              <a:t> от Европейския съюз. Цялата отговорност за съдържанието на документа се носи от Българския Червен кръст и при никакви обстоятелства не може да се приема, че този документ отразява официалното становище на Европейския съюз и Отговорния орган.</a:t>
            </a:r>
            <a:endParaRPr lang="bg-BG" sz="1100" dirty="0" smtClean="0"/>
          </a:p>
          <a:p>
            <a:endParaRPr lang="bg-BG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11760" y="6011128"/>
            <a:ext cx="8787085" cy="958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98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marL="0" marR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tabLst>
          <a:tab pos="114300" algn="r"/>
        </a:tabLst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700808"/>
            <a:ext cx="8712968" cy="2334121"/>
          </a:xfrm>
        </p:spPr>
        <p:txBody>
          <a:bodyPr>
            <a:noAutofit/>
          </a:bodyPr>
          <a:lstStyle/>
          <a:p>
            <a:r>
              <a:rPr lang="bg-BG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Предоставяне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подкрепа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като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административна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правна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помощ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медицинска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психологическа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социална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помощ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граждани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трети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държави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лица, получили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международна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закрила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endParaRPr lang="bg-BG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5013176"/>
            <a:ext cx="6400800" cy="888504"/>
          </a:xfrm>
        </p:spPr>
        <p:txBody>
          <a:bodyPr>
            <a:normAutofit/>
          </a:bodyPr>
          <a:lstStyle/>
          <a:p>
            <a:r>
              <a:rPr lang="bg-BG" dirty="0"/>
              <a:t>проект </a:t>
            </a:r>
            <a:r>
              <a:rPr lang="en-GB" dirty="0"/>
              <a:t>BG/AMIF – SO2 – NO2 – A2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02340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1340768"/>
            <a:ext cx="7020976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Договор за безвъзмездна финансова помощ: </a:t>
            </a:r>
          </a:p>
          <a:p>
            <a:pPr algn="r"/>
            <a:r>
              <a:rPr lang="bg-BG" sz="2400" dirty="0" smtClean="0"/>
              <a:t>УРИ-812108-95/27.09.2016 г.</a:t>
            </a:r>
          </a:p>
          <a:p>
            <a:endParaRPr lang="bg-BG" sz="2000" dirty="0" smtClean="0"/>
          </a:p>
          <a:p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Отговорен орган по програмата:</a:t>
            </a:r>
          </a:p>
          <a:p>
            <a:r>
              <a:rPr lang="bg-BG" sz="2400" dirty="0" smtClean="0"/>
              <a:t>	Министерство на вътрешните работи</a:t>
            </a:r>
          </a:p>
          <a:p>
            <a:endParaRPr lang="bg-BG" sz="2000" dirty="0" smtClean="0"/>
          </a:p>
          <a:p>
            <a:r>
              <a:rPr lang="bg-BG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Бенефициер</a:t>
            </a:r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по проекта:</a:t>
            </a:r>
          </a:p>
          <a:p>
            <a:r>
              <a:rPr lang="bg-BG" sz="2400" dirty="0" smtClean="0"/>
              <a:t>	Български Червен кръст</a:t>
            </a:r>
          </a:p>
          <a:p>
            <a:endParaRPr lang="bg-BG" sz="2400" dirty="0" smtClean="0"/>
          </a:p>
          <a:p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Партньор по проекта:</a:t>
            </a:r>
          </a:p>
          <a:p>
            <a:r>
              <a:rPr lang="bg-BG" sz="2400" dirty="0" smtClean="0"/>
              <a:t>	Асоциация „Форум“</a:t>
            </a:r>
          </a:p>
          <a:p>
            <a:endParaRPr lang="bg-BG" dirty="0"/>
          </a:p>
        </p:txBody>
      </p:sp>
      <p:pic>
        <p:nvPicPr>
          <p:cNvPr id="4" name="Picture 3" descr="C:\Users\n.todorov\AppData\Local\Microsoft\Windows\Temporary Internet Files\Content.Outlook\63X1U4G2\Logo_BRC_BUL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294" y="3429000"/>
            <a:ext cx="1150294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903" y="4661843"/>
            <a:ext cx="2371725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293" y="2204864"/>
            <a:ext cx="1049259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589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1700808"/>
            <a:ext cx="7992888" cy="1470025"/>
          </a:xfrm>
        </p:spPr>
        <p:txBody>
          <a:bodyPr>
            <a:noAutofit/>
          </a:bodyPr>
          <a:lstStyle/>
          <a:p>
            <a:pPr algn="l"/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Целева група на проекта:</a:t>
            </a:r>
            <a:br>
              <a:rPr lang="bg-BG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err="1" smtClean="0"/>
              <a:t>Граждани</a:t>
            </a:r>
            <a:r>
              <a:rPr lang="ru-RU" sz="2400" dirty="0" smtClean="0"/>
              <a:t> на трети </a:t>
            </a:r>
            <a:r>
              <a:rPr lang="ru-RU" sz="2400" dirty="0" err="1" smtClean="0"/>
              <a:t>страни</a:t>
            </a:r>
            <a:r>
              <a:rPr lang="ru-RU" sz="2400" dirty="0" smtClean="0"/>
              <a:t>, </a:t>
            </a:r>
            <a:r>
              <a:rPr lang="ru-RU" sz="2400" dirty="0" err="1" smtClean="0"/>
              <a:t>които</a:t>
            </a:r>
            <a:r>
              <a:rPr lang="ru-RU" sz="2400" dirty="0" smtClean="0"/>
              <a:t> </a:t>
            </a:r>
            <a:r>
              <a:rPr lang="ru-RU" sz="2400" dirty="0" err="1" smtClean="0"/>
              <a:t>пребивават</a:t>
            </a:r>
            <a:r>
              <a:rPr lang="ru-RU" sz="2400" dirty="0" smtClean="0"/>
              <a:t> законно в </a:t>
            </a:r>
            <a:r>
              <a:rPr lang="ru-RU" sz="2400" dirty="0" err="1" smtClean="0"/>
              <a:t>Република</a:t>
            </a:r>
            <a:r>
              <a:rPr lang="ru-RU" sz="2400" dirty="0" smtClean="0"/>
              <a:t> </a:t>
            </a:r>
            <a:r>
              <a:rPr lang="ru-RU" sz="2400" dirty="0" err="1" smtClean="0"/>
              <a:t>България</a:t>
            </a:r>
            <a:r>
              <a:rPr lang="ru-RU" sz="2400" dirty="0" smtClean="0"/>
              <a:t>, </a:t>
            </a:r>
            <a:r>
              <a:rPr lang="ru-RU" sz="2400" dirty="0" err="1" smtClean="0"/>
              <a:t>включително</a:t>
            </a:r>
            <a:r>
              <a:rPr lang="ru-RU" sz="2400" dirty="0" smtClean="0"/>
              <a:t> </a:t>
            </a:r>
            <a:r>
              <a:rPr lang="ru-RU" sz="2400" dirty="0" err="1" smtClean="0"/>
              <a:t>лицата</a:t>
            </a:r>
            <a:r>
              <a:rPr lang="ru-RU" sz="2400" dirty="0" smtClean="0"/>
              <a:t>, на </a:t>
            </a:r>
            <a:r>
              <a:rPr lang="ru-RU" sz="2400" dirty="0" err="1" smtClean="0"/>
              <a:t>които</a:t>
            </a:r>
            <a:r>
              <a:rPr lang="ru-RU" sz="2400" dirty="0" smtClean="0"/>
              <a:t> е </a:t>
            </a:r>
            <a:r>
              <a:rPr lang="ru-RU" sz="2400" dirty="0" err="1" smtClean="0"/>
              <a:t>предоставена</a:t>
            </a:r>
            <a:r>
              <a:rPr lang="ru-RU" sz="2400" dirty="0" smtClean="0"/>
              <a:t> </a:t>
            </a:r>
            <a:r>
              <a:rPr lang="ru-RU" sz="2400" dirty="0" err="1" smtClean="0"/>
              <a:t>международна</a:t>
            </a:r>
            <a:r>
              <a:rPr lang="ru-RU" sz="2400" dirty="0" smtClean="0"/>
              <a:t> </a:t>
            </a:r>
            <a:r>
              <a:rPr lang="ru-RU" sz="2400" dirty="0" err="1" smtClean="0"/>
              <a:t>закрила</a:t>
            </a:r>
            <a:r>
              <a:rPr lang="ru-RU" sz="2400" dirty="0" smtClean="0"/>
              <a:t>, в </a:t>
            </a:r>
            <a:r>
              <a:rPr lang="ru-RU" sz="2400" dirty="0" err="1" smtClean="0"/>
              <a:t>особена</a:t>
            </a:r>
            <a:r>
              <a:rPr lang="ru-RU" sz="2400" dirty="0" smtClean="0"/>
              <a:t> степен </a:t>
            </a:r>
            <a:r>
              <a:rPr lang="ru-RU" sz="2400" dirty="0" err="1" smtClean="0"/>
              <a:t>уязвимите</a:t>
            </a:r>
            <a:r>
              <a:rPr lang="ru-RU" sz="2400" dirty="0" smtClean="0"/>
              <a:t> лица, </a:t>
            </a:r>
            <a:r>
              <a:rPr lang="ru-RU" sz="2400" dirty="0" err="1" smtClean="0"/>
              <a:t>както</a:t>
            </a:r>
            <a:r>
              <a:rPr lang="ru-RU" sz="2400" dirty="0" smtClean="0"/>
              <a:t> и </a:t>
            </a:r>
            <a:r>
              <a:rPr lang="ru-RU" sz="2400" dirty="0" err="1" smtClean="0"/>
              <a:t>близките</a:t>
            </a:r>
            <a:r>
              <a:rPr lang="ru-RU" sz="2400" dirty="0" smtClean="0"/>
              <a:t> </a:t>
            </a:r>
            <a:r>
              <a:rPr lang="ru-RU" sz="2400" dirty="0" err="1" smtClean="0"/>
              <a:t>роднини</a:t>
            </a:r>
            <a:r>
              <a:rPr lang="ru-RU" sz="2400" dirty="0" smtClean="0"/>
              <a:t> на </a:t>
            </a:r>
            <a:r>
              <a:rPr lang="ru-RU" sz="2400" dirty="0" err="1" smtClean="0"/>
              <a:t>лицата</a:t>
            </a:r>
            <a:r>
              <a:rPr lang="ru-RU" sz="2400" dirty="0" smtClean="0"/>
              <a:t> от </a:t>
            </a:r>
            <a:br>
              <a:rPr lang="ru-RU" sz="2400" dirty="0" smtClean="0"/>
            </a:br>
            <a:r>
              <a:rPr lang="ru-RU" sz="2400" dirty="0" err="1" smtClean="0"/>
              <a:t>целевата</a:t>
            </a:r>
            <a:r>
              <a:rPr lang="ru-RU" sz="2400" dirty="0" smtClean="0"/>
              <a:t> </a:t>
            </a:r>
            <a:r>
              <a:rPr lang="ru-RU" sz="2400" dirty="0" err="1" smtClean="0"/>
              <a:t>група</a:t>
            </a:r>
            <a:r>
              <a:rPr lang="ru-RU" sz="2400" dirty="0" smtClean="0"/>
              <a:t>.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Брой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подпомогнати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лица:  </a:t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/>
              <a:t>Минимум 900 души от </a:t>
            </a:r>
            <a:r>
              <a:rPr lang="ru-RU" sz="2400" dirty="0" err="1" smtClean="0"/>
              <a:t>целевата</a:t>
            </a:r>
            <a:r>
              <a:rPr lang="ru-RU" sz="2400" dirty="0" smtClean="0"/>
              <a:t> </a:t>
            </a:r>
            <a:r>
              <a:rPr lang="ru-RU" sz="2400" dirty="0" err="1" smtClean="0"/>
              <a:t>група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Териториален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обхват: </a:t>
            </a:r>
            <a:b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/>
              <a:t>гр. София, гр. </a:t>
            </a:r>
            <a:r>
              <a:rPr lang="ru-RU" sz="2400" dirty="0" err="1" smtClean="0"/>
              <a:t>Хасково</a:t>
            </a:r>
            <a:r>
              <a:rPr lang="ru-RU" sz="2400" dirty="0" smtClean="0"/>
              <a:t>, гр. </a:t>
            </a:r>
            <a:r>
              <a:rPr lang="ru-RU" sz="2400" dirty="0" err="1" smtClean="0"/>
              <a:t>Харманли</a:t>
            </a:r>
            <a:r>
              <a:rPr lang="ru-RU" sz="2400" dirty="0" smtClean="0"/>
              <a:t>, с. </a:t>
            </a:r>
            <a:r>
              <a:rPr lang="ru-RU" sz="2400" dirty="0" err="1" smtClean="0"/>
              <a:t>Пъстрогор</a:t>
            </a: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168979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2420888"/>
            <a:ext cx="8784976" cy="1470025"/>
          </a:xfrm>
        </p:spPr>
        <p:txBody>
          <a:bodyPr>
            <a:noAutofit/>
          </a:bodyPr>
          <a:lstStyle/>
          <a:p>
            <a:pPr algn="l"/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 на проекта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ru-RU" sz="2800" dirty="0" smtClean="0"/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75%  </a:t>
            </a:r>
            <a:r>
              <a:rPr lang="ru-RU" sz="2800" dirty="0" err="1" smtClean="0"/>
              <a:t>финансиране</a:t>
            </a:r>
            <a:r>
              <a:rPr lang="ru-RU" sz="2800" dirty="0" smtClean="0"/>
              <a:t> </a:t>
            </a:r>
            <a:r>
              <a:rPr lang="bg-BG" sz="2800" dirty="0" smtClean="0"/>
              <a:t>от  Фонд „Убежище, 		</a:t>
            </a:r>
            <a:r>
              <a:rPr lang="en-US" sz="2800" dirty="0" smtClean="0"/>
              <a:t>		</a:t>
            </a:r>
            <a:r>
              <a:rPr lang="bg-BG" sz="2800" dirty="0" smtClean="0"/>
              <a:t>миграция и интеграция“ на Европейския съюз и</a:t>
            </a:r>
            <a:br>
              <a:rPr lang="bg-BG" sz="2800" dirty="0" smtClean="0"/>
            </a:br>
            <a:r>
              <a:rPr lang="bg-BG" sz="2800" dirty="0" smtClean="0"/>
              <a:t>   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25%  </a:t>
            </a:r>
            <a:r>
              <a:rPr lang="bg-BG" sz="2800" dirty="0" smtClean="0"/>
              <a:t>национално </a:t>
            </a:r>
            <a:r>
              <a:rPr lang="bg-BG" sz="2800" dirty="0" err="1" smtClean="0"/>
              <a:t>съфинасиране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Продължителност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проекта – 12 </a:t>
            </a:r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месеца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ru-RU" sz="2800" dirty="0" smtClean="0"/>
              <a:t>Начало: 27 </a:t>
            </a:r>
            <a:r>
              <a:rPr lang="ru-RU" sz="2800" dirty="0" err="1" smtClean="0"/>
              <a:t>септември</a:t>
            </a:r>
            <a:r>
              <a:rPr lang="ru-RU" sz="2800" dirty="0" smtClean="0"/>
              <a:t> 2016 година</a:t>
            </a:r>
            <a:br>
              <a:rPr lang="ru-RU" sz="2800" dirty="0" smtClean="0"/>
            </a:br>
            <a:r>
              <a:rPr lang="ru-RU" sz="2800" dirty="0" smtClean="0"/>
              <a:t>		Край: 26 </a:t>
            </a:r>
            <a:r>
              <a:rPr lang="ru-RU" sz="2800" dirty="0" err="1" smtClean="0"/>
              <a:t>септември</a:t>
            </a:r>
            <a:r>
              <a:rPr lang="ru-RU" sz="2800" dirty="0" smtClean="0"/>
              <a:t> 2017 година</a:t>
            </a:r>
            <a:br>
              <a:rPr lang="ru-RU" sz="2800" dirty="0" smtClean="0"/>
            </a:br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219501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2420888"/>
            <a:ext cx="8712968" cy="1470025"/>
          </a:xfrm>
        </p:spPr>
        <p:txBody>
          <a:bodyPr>
            <a:noAutofit/>
          </a:bodyPr>
          <a:lstStyle/>
          <a:p>
            <a:pPr algn="l"/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Специфична </a:t>
            </a:r>
            <a:r>
              <a:rPr lang="bg-BG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цел: </a:t>
            </a:r>
            <a:r>
              <a:rPr lang="bg-BG" sz="2800" dirty="0"/>
              <a:t/>
            </a:r>
            <a:br>
              <a:rPr lang="bg-BG" sz="2800" dirty="0"/>
            </a:br>
            <a:r>
              <a:rPr lang="bg-BG" sz="2400" dirty="0" smtClean="0"/>
              <a:t>Адаптация </a:t>
            </a:r>
            <a:r>
              <a:rPr lang="bg-BG" sz="2400" dirty="0"/>
              <a:t>на лицата от целевата група, </a:t>
            </a:r>
            <a:r>
              <a:rPr lang="bg-BG" sz="2400" dirty="0" smtClean="0"/>
              <a:t>като се </a:t>
            </a:r>
            <a:r>
              <a:rPr lang="bg-BG" sz="2400" dirty="0"/>
              <a:t>допълват мерки в подкрепа </a:t>
            </a:r>
            <a:r>
              <a:rPr lang="bg-BG" sz="2400" dirty="0" smtClean="0"/>
              <a:t>на граждани </a:t>
            </a:r>
            <a:r>
              <a:rPr lang="bg-BG" sz="2400" dirty="0"/>
              <a:t>на трети страни, получили международна закрила, реализирани по Европейския фонд за интеграция на граждани на трети страни 2007-2013 г. и други национални и международни програми.</a:t>
            </a:r>
            <a:br>
              <a:rPr lang="bg-BG" sz="2400" dirty="0"/>
            </a:br>
            <a:r>
              <a:rPr lang="bg-BG" sz="2400" dirty="0" smtClean="0"/>
              <a:t/>
            </a:r>
            <a:br>
              <a:rPr lang="bg-BG" sz="2400" dirty="0" smtClean="0"/>
            </a:br>
            <a:r>
              <a:rPr lang="ru-RU" sz="2400" dirty="0" err="1" smtClean="0"/>
              <a:t>Реализиране</a:t>
            </a:r>
            <a:r>
              <a:rPr lang="ru-RU" sz="2400" dirty="0" smtClean="0"/>
              <a:t> на  </a:t>
            </a:r>
            <a:r>
              <a:rPr lang="ru-RU" sz="2400" dirty="0" err="1" smtClean="0"/>
              <a:t>дейности</a:t>
            </a:r>
            <a:r>
              <a:rPr lang="ru-RU" sz="2400" dirty="0" smtClean="0"/>
              <a:t> за: </a:t>
            </a:r>
            <a:br>
              <a:rPr lang="ru-RU" sz="2400" dirty="0" smtClean="0"/>
            </a:br>
            <a:r>
              <a:rPr lang="ru-RU" sz="2400" dirty="0" smtClean="0"/>
              <a:t>		</a:t>
            </a:r>
            <a:r>
              <a:rPr lang="ru-RU" sz="2400" dirty="0" err="1" smtClean="0"/>
              <a:t>Предоставяне</a:t>
            </a:r>
            <a:r>
              <a:rPr lang="ru-RU" sz="2400" dirty="0" smtClean="0"/>
              <a:t> на </a:t>
            </a:r>
            <a:r>
              <a:rPr lang="ru-RU" sz="2400" dirty="0" err="1" smtClean="0"/>
              <a:t>административни</a:t>
            </a:r>
            <a:r>
              <a:rPr lang="ru-RU" sz="2400" dirty="0" smtClean="0"/>
              <a:t> и </a:t>
            </a:r>
            <a:r>
              <a:rPr lang="ru-RU" sz="2400" dirty="0" err="1" smtClean="0"/>
              <a:t>правни</a:t>
            </a:r>
            <a:r>
              <a:rPr lang="ru-RU" sz="2400" dirty="0" smtClean="0"/>
              <a:t> </a:t>
            </a:r>
            <a:r>
              <a:rPr lang="ru-RU" sz="2400" dirty="0" err="1" smtClean="0"/>
              <a:t>консултации</a:t>
            </a:r>
            <a:r>
              <a:rPr lang="ru-RU" sz="2400" dirty="0" smtClean="0"/>
              <a:t>;</a:t>
            </a:r>
            <a:br>
              <a:rPr lang="ru-RU" sz="2400" dirty="0" smtClean="0"/>
            </a:br>
            <a:r>
              <a:rPr lang="ru-RU" sz="2400" dirty="0" smtClean="0"/>
              <a:t>		</a:t>
            </a:r>
            <a:r>
              <a:rPr lang="ru-RU" sz="2400" dirty="0" err="1" smtClean="0"/>
              <a:t>Предоставяне</a:t>
            </a:r>
            <a:r>
              <a:rPr lang="ru-RU" sz="2400" dirty="0" smtClean="0"/>
              <a:t> на </a:t>
            </a:r>
            <a:r>
              <a:rPr lang="ru-RU" sz="2400" dirty="0" err="1" smtClean="0"/>
              <a:t>медицинска</a:t>
            </a:r>
            <a:r>
              <a:rPr lang="ru-RU" sz="2400" dirty="0" smtClean="0"/>
              <a:t>, </a:t>
            </a:r>
            <a:r>
              <a:rPr lang="ru-RU" sz="2400" dirty="0" err="1" smtClean="0"/>
              <a:t>психологическа</a:t>
            </a:r>
            <a:r>
              <a:rPr lang="ru-RU" sz="2400" dirty="0" smtClean="0"/>
              <a:t> и </a:t>
            </a:r>
            <a:r>
              <a:rPr lang="ru-RU" sz="2400" dirty="0" err="1" smtClean="0"/>
              <a:t>социална</a:t>
            </a:r>
            <a:r>
              <a:rPr lang="ru-RU" sz="2400" dirty="0" smtClean="0"/>
              <a:t> 		</a:t>
            </a:r>
            <a:r>
              <a:rPr lang="ru-RU" sz="2400" dirty="0" err="1" smtClean="0"/>
              <a:t>помощ</a:t>
            </a:r>
            <a:r>
              <a:rPr lang="ru-RU" sz="2400" dirty="0" smtClean="0"/>
              <a:t>; </a:t>
            </a:r>
            <a:br>
              <a:rPr lang="ru-RU" sz="2400" dirty="0" smtClean="0"/>
            </a:br>
            <a:r>
              <a:rPr lang="ru-RU" sz="2400" dirty="0" smtClean="0"/>
              <a:t>		</a:t>
            </a:r>
            <a:r>
              <a:rPr lang="ru-RU" sz="2400" dirty="0" err="1" smtClean="0"/>
              <a:t>Улесняване</a:t>
            </a:r>
            <a:r>
              <a:rPr lang="ru-RU" sz="2400" dirty="0" smtClean="0"/>
              <a:t> на </a:t>
            </a:r>
            <a:r>
              <a:rPr lang="ru-RU" sz="2400" dirty="0" err="1" smtClean="0"/>
              <a:t>комуникацията</a:t>
            </a:r>
            <a:r>
              <a:rPr lang="ru-RU" sz="2400" dirty="0" smtClean="0"/>
              <a:t> с </a:t>
            </a:r>
            <a:r>
              <a:rPr lang="ru-RU" sz="2400" dirty="0" err="1" smtClean="0"/>
              <a:t>институциите</a:t>
            </a:r>
            <a:r>
              <a:rPr lang="ru-RU" sz="2400" dirty="0" smtClean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45871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412776"/>
            <a:ext cx="7632848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Дейности по проекта</a:t>
            </a:r>
          </a:p>
          <a:p>
            <a:endParaRPr lang="bg-BG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</a:t>
            </a:r>
            <a:r>
              <a:rPr lang="ru-RU" sz="3200" dirty="0"/>
              <a:t>: </a:t>
            </a:r>
            <a:endParaRPr lang="ru-RU" sz="3200" dirty="0" smtClean="0"/>
          </a:p>
          <a:p>
            <a:r>
              <a:rPr lang="ru-RU" sz="3200" dirty="0" err="1" smtClean="0"/>
              <a:t>Административни</a:t>
            </a:r>
            <a:r>
              <a:rPr lang="ru-RU" sz="3200" dirty="0" smtClean="0"/>
              <a:t> </a:t>
            </a:r>
            <a:r>
              <a:rPr lang="ru-RU" sz="3200" dirty="0"/>
              <a:t>и </a:t>
            </a:r>
            <a:r>
              <a:rPr lang="ru-RU" sz="3200" dirty="0" err="1"/>
              <a:t>правни</a:t>
            </a:r>
            <a:r>
              <a:rPr lang="ru-RU" sz="3200" dirty="0"/>
              <a:t> </a:t>
            </a:r>
            <a:r>
              <a:rPr lang="ru-RU" sz="3200" dirty="0" err="1" smtClean="0"/>
              <a:t>консултации</a:t>
            </a:r>
            <a:endParaRPr lang="ru-RU" sz="3200" dirty="0" smtClean="0"/>
          </a:p>
          <a:p>
            <a:endParaRPr lang="ru-RU" sz="1100" dirty="0" smtClean="0"/>
          </a:p>
          <a:p>
            <a:r>
              <a:rPr lang="ru-RU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</a:t>
            </a:r>
            <a:r>
              <a:rPr lang="ru-RU" sz="3200" dirty="0"/>
              <a:t>:   </a:t>
            </a:r>
            <a:endParaRPr lang="ru-RU" sz="3200" dirty="0" smtClean="0"/>
          </a:p>
          <a:p>
            <a:r>
              <a:rPr lang="ru-RU" sz="3200" dirty="0" smtClean="0"/>
              <a:t>Информационно-</a:t>
            </a:r>
            <a:r>
              <a:rPr lang="ru-RU" sz="3200" dirty="0" err="1" smtClean="0"/>
              <a:t>консултативни</a:t>
            </a:r>
            <a:r>
              <a:rPr lang="ru-RU" sz="3200" dirty="0" smtClean="0"/>
              <a:t> </a:t>
            </a:r>
            <a:r>
              <a:rPr lang="ru-RU" sz="3200" dirty="0"/>
              <a:t>кампании  за </a:t>
            </a:r>
            <a:r>
              <a:rPr lang="ru-RU" sz="3200" dirty="0" err="1"/>
              <a:t>гарантиране</a:t>
            </a:r>
            <a:r>
              <a:rPr lang="ru-RU" sz="3200" dirty="0"/>
              <a:t> на </a:t>
            </a:r>
            <a:r>
              <a:rPr lang="ru-RU" sz="3200" dirty="0" err="1"/>
              <a:t>лична</a:t>
            </a:r>
            <a:r>
              <a:rPr lang="ru-RU" sz="3200" dirty="0"/>
              <a:t> </a:t>
            </a:r>
            <a:r>
              <a:rPr lang="ru-RU" sz="3200" dirty="0" err="1"/>
              <a:t>сигурност</a:t>
            </a:r>
            <a:r>
              <a:rPr lang="ru-RU" sz="3200" dirty="0"/>
              <a:t> на ГТС в </a:t>
            </a:r>
            <a:r>
              <a:rPr lang="ru-RU" sz="3200" dirty="0" err="1"/>
              <a:t>България</a:t>
            </a:r>
            <a:endParaRPr lang="bg-BG" sz="3200" dirty="0"/>
          </a:p>
        </p:txBody>
      </p:sp>
      <p:pic>
        <p:nvPicPr>
          <p:cNvPr id="3" name="Picture 2" descr="forum_asso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484784"/>
            <a:ext cx="3096344" cy="7920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2929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412776"/>
            <a:ext cx="763284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Дейности по проекта</a:t>
            </a:r>
          </a:p>
          <a:p>
            <a:endParaRPr lang="bg-BG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sz="3200" dirty="0" smtClean="0"/>
              <a:t>: </a:t>
            </a:r>
          </a:p>
          <a:p>
            <a:r>
              <a:rPr lang="ru-RU" sz="3200" dirty="0" err="1" smtClean="0"/>
              <a:t>Социални</a:t>
            </a:r>
            <a:r>
              <a:rPr lang="ru-RU" sz="3200" dirty="0" smtClean="0"/>
              <a:t> </a:t>
            </a:r>
            <a:r>
              <a:rPr lang="ru-RU" sz="3200" dirty="0"/>
              <a:t>и психологически </a:t>
            </a:r>
            <a:r>
              <a:rPr lang="ru-RU" sz="3200" dirty="0" err="1"/>
              <a:t>консултации</a:t>
            </a:r>
            <a:r>
              <a:rPr lang="ru-RU" sz="3200" dirty="0"/>
              <a:t> / </a:t>
            </a:r>
            <a:r>
              <a:rPr lang="ru-RU" sz="3200" dirty="0" err="1"/>
              <a:t>помощ</a:t>
            </a:r>
            <a:r>
              <a:rPr lang="ru-RU" sz="3200" dirty="0"/>
              <a:t> </a:t>
            </a:r>
            <a:endParaRPr lang="ru-RU" sz="1100" dirty="0" smtClean="0"/>
          </a:p>
          <a:p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6</a:t>
            </a:r>
            <a:r>
              <a:rPr lang="ru-RU" sz="3200" dirty="0" smtClean="0"/>
              <a:t>:   </a:t>
            </a:r>
          </a:p>
          <a:p>
            <a:r>
              <a:rPr lang="ru-RU" sz="3200" dirty="0" err="1"/>
              <a:t>Одит</a:t>
            </a:r>
            <a:endParaRPr lang="bg-BG" sz="3200" dirty="0"/>
          </a:p>
        </p:txBody>
      </p:sp>
      <p:pic>
        <p:nvPicPr>
          <p:cNvPr id="4" name="Picture 3" descr="C:\Users\n.todorov\AppData\Local\Microsoft\Windows\Temporary Internet Files\Content.Outlook\63X1U4G2\Logo_BRC_BUL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385668"/>
            <a:ext cx="1728192" cy="1440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5113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412776"/>
            <a:ext cx="76328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Дейности по проекта</a:t>
            </a:r>
          </a:p>
          <a:p>
            <a:endParaRPr lang="bg-BG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ru-RU" sz="3200" dirty="0" smtClean="0"/>
              <a:t>: </a:t>
            </a:r>
          </a:p>
          <a:p>
            <a:r>
              <a:rPr lang="ru-RU" sz="3200" dirty="0"/>
              <a:t>Управление на </a:t>
            </a:r>
            <a:r>
              <a:rPr lang="ru-RU" sz="3200" dirty="0" smtClean="0"/>
              <a:t>проекта</a:t>
            </a:r>
          </a:p>
          <a:p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Дейност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</a:t>
            </a:r>
            <a:r>
              <a:rPr lang="ru-RU" sz="3200" dirty="0" smtClean="0"/>
              <a:t>:   </a:t>
            </a:r>
          </a:p>
          <a:p>
            <a:r>
              <a:rPr lang="ru-RU" sz="3200" dirty="0" err="1"/>
              <a:t>Публичност</a:t>
            </a:r>
            <a:r>
              <a:rPr lang="ru-RU" sz="3200" dirty="0"/>
              <a:t> и информация</a:t>
            </a:r>
            <a:endParaRPr lang="bg-BG" sz="3200" dirty="0"/>
          </a:p>
        </p:txBody>
      </p:sp>
      <p:pic>
        <p:nvPicPr>
          <p:cNvPr id="4" name="Picture 3" descr="C:\Users\n.todorov\AppData\Local\Microsoft\Windows\Temporary Internet Files\Content.Outlook\63X1U4G2\Logo_BRC_BUL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385668"/>
            <a:ext cx="1728192" cy="1440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forum_assoc_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429000"/>
            <a:ext cx="2448272" cy="6480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49079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78</Words>
  <Application>Microsoft Office PowerPoint</Application>
  <PresentationFormat>On-screen Show (4:3)</PresentationFormat>
  <Paragraphs>38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   „Предоставяне на подкрепа, като административна и правна помощ, медицинска, психологическа и социална помощ за граждани на трети държави и лица, получили международна закрила”</vt:lpstr>
      <vt:lpstr>PowerPoint Presentation</vt:lpstr>
      <vt:lpstr>      Целева група на проекта: Граждани на трети страни, които пребивават законно в Република България, включително лицата, на които е предоставена международна закрила, в особена степен уязвимите лица, както и близките роднини на лицата от  целевата група.   Брой подпомогнати лица:   Минимум 900 души от целевата група.  Териториален обхват:  гр. София, гр. Хасково, гр. Харманли, с. Пъстрогор</vt:lpstr>
      <vt:lpstr>  Бюджет на проекта    75%  финансиране от  Фонд „Убежище,     миграция и интеграция“ на Европейския съюз и     25%  национално съфинасиране  Продължителност на проекта – 12 месеца   Начало: 27 септември 2016 година   Край: 26 септември 2017 година </vt:lpstr>
      <vt:lpstr>   Специфична цел:  Адаптация на лицата от целевата група, като се допълват мерки в подкрепа на граждани на трети страни, получили международна закрила, реализирани по Европейския фонд за интеграция на граждани на трети страни 2007-2013 г. и други национални и международни програми.  Реализиране на  дейности за:    Предоставяне на административни и правни консултации;   Предоставяне на медицинска, психологическа и социална   помощ;    Улесняване на комуникацията с институциите.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Nikolai Todorov</dc:creator>
  <cp:lastModifiedBy>Nikolai Todorov</cp:lastModifiedBy>
  <cp:revision>23</cp:revision>
  <cp:lastPrinted>2016-10-25T06:41:46Z</cp:lastPrinted>
  <dcterms:created xsi:type="dcterms:W3CDTF">2016-10-20T13:12:00Z</dcterms:created>
  <dcterms:modified xsi:type="dcterms:W3CDTF">2017-04-04T11:57:21Z</dcterms:modified>
</cp:coreProperties>
</file>