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2" r:id="rId4"/>
    <p:sldId id="261" r:id="rId5"/>
    <p:sldId id="263" r:id="rId6"/>
    <p:sldId id="271" r:id="rId7"/>
    <p:sldId id="264" r:id="rId8"/>
    <p:sldId id="269" r:id="rId9"/>
    <p:sldId id="270" r:id="rId10"/>
    <p:sldId id="267" r:id="rId11"/>
    <p:sldId id="268" r:id="rId12"/>
  </p:sldIdLst>
  <p:sldSz cx="9144000" cy="6858000" type="screen4x3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BCF"/>
    <a:srgbClr val="10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41168-0AB6-4C75-8F78-3492CF2D5750}" type="datetimeFigureOut">
              <a:rPr lang="bg-BG" smtClean="0"/>
              <a:t>31.10.2017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088F2-9667-4754-89F6-BF055DCF88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3638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1062C-4763-420A-9080-55436C633D39}" type="datetimeFigureOut">
              <a:rPr lang="bg-BG" smtClean="0"/>
              <a:t>31.10.2017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93CF6-ECCE-44B8-A87E-65A89EE823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506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93CF6-ECCE-44B8-A87E-65A89EE823B8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35470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19" name="Title Placeholder 1"/>
          <p:cNvSpPr txBox="1">
            <a:spLocks/>
          </p:cNvSpPr>
          <p:nvPr userDrawn="1"/>
        </p:nvSpPr>
        <p:spPr>
          <a:xfrm>
            <a:off x="457200" y="448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7624" y="6356350"/>
            <a:ext cx="7711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6278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71456" y="1584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2164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6134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/>
            </a:pPr>
            <a:r>
              <a:rPr kumimoji="0" lang="bg-BG" altLang="bg-BG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  <p:pic>
        <p:nvPicPr>
          <p:cNvPr id="8" name="Picture 7" descr="eu_flag_1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86"/>
          <a:stretch>
            <a:fillRect/>
          </a:stretch>
        </p:blipFill>
        <p:spPr bwMode="auto">
          <a:xfrm>
            <a:off x="467544" y="131454"/>
            <a:ext cx="119062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Bulgaria_flags[1]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16631"/>
            <a:ext cx="1086485" cy="676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 userDrawn="1"/>
        </p:nvCxnSpPr>
        <p:spPr>
          <a:xfrm>
            <a:off x="214197" y="980728"/>
            <a:ext cx="8606275" cy="0"/>
          </a:xfrm>
          <a:prstGeom prst="line">
            <a:avLst/>
          </a:prstGeom>
          <a:ln w="15875">
            <a:solidFill>
              <a:srgbClr val="3D4B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07505" y="6021288"/>
            <a:ext cx="8791340" cy="700187"/>
          </a:xfrm>
          <a:prstGeom prst="rect">
            <a:avLst/>
          </a:prstGeom>
        </p:spPr>
        <p:txBody>
          <a:bodyPr/>
          <a:lstStyle>
            <a:defPPr>
              <a:defRPr lang="bg-BG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g-BG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214197" y="6011128"/>
            <a:ext cx="860627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76520"/>
            <a:ext cx="936104" cy="781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37298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marR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tabLst>
          <a:tab pos="114300" algn="r"/>
        </a:tabLst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8712968" cy="3024336"/>
          </a:xfrm>
        </p:spPr>
        <p:txBody>
          <a:bodyPr>
            <a:noAutofit/>
          </a:bodyPr>
          <a:lstStyle/>
          <a:p>
            <a:r>
              <a:rPr lang="bg-BG" sz="36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Откриващо събитие </a:t>
            </a:r>
            <a:br>
              <a:rPr lang="bg-BG" sz="36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проект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BG65AMNP001-2.004-0003-C01  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bg-BG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 </a:t>
            </a:r>
            <a:r>
              <a:rPr lang="bg-BG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интеграция”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88850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</a:t>
            </a:r>
            <a:r>
              <a:rPr lang="bg-BG" dirty="0" smtClean="0"/>
              <a:t> ноември 2017 г.</a:t>
            </a:r>
          </a:p>
          <a:p>
            <a:r>
              <a:rPr lang="bg-BG" dirty="0" err="1" smtClean="0"/>
              <a:t>Пресклуб</a:t>
            </a:r>
            <a:r>
              <a:rPr lang="bg-BG" dirty="0" smtClean="0"/>
              <a:t> БТА, София</a:t>
            </a:r>
            <a:endParaRPr lang="bg-BG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0234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5" y="1629190"/>
            <a:ext cx="2448272" cy="3599622"/>
          </a:xfrm>
          <a:prstGeom prst="rect">
            <a:avLst/>
          </a:prstGeom>
        </p:spPr>
      </p:pic>
      <p:sp>
        <p:nvSpPr>
          <p:cNvPr id="4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88963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721283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Благодаря Ви за вниманието !</a:t>
            </a:r>
            <a:endParaRPr lang="bg-BG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202224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340768"/>
            <a:ext cx="70209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 за безвъзмездна финансова помощ: </a:t>
            </a:r>
          </a:p>
          <a:p>
            <a:pPr algn="r"/>
            <a:r>
              <a:rPr lang="bg-BG" sz="2400" dirty="0" smtClean="0"/>
              <a:t>812108-75/11.10.2017 г.</a:t>
            </a:r>
          </a:p>
          <a:p>
            <a:pPr algn="r"/>
            <a:endParaRPr lang="bg-BG" sz="2400" dirty="0" smtClean="0"/>
          </a:p>
          <a:p>
            <a:endParaRPr lang="bg-BG" sz="2000" dirty="0" smtClean="0"/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Отговорен орган по програмата:</a:t>
            </a:r>
          </a:p>
          <a:p>
            <a:r>
              <a:rPr lang="bg-BG" sz="2400" dirty="0" smtClean="0"/>
              <a:t>	Министерство на вътрешните работи</a:t>
            </a:r>
          </a:p>
          <a:p>
            <a:endParaRPr lang="bg-BG" sz="2000" dirty="0" smtClean="0"/>
          </a:p>
          <a:p>
            <a:endParaRPr lang="bg-BG" sz="2000" dirty="0" smtClean="0"/>
          </a:p>
          <a:p>
            <a:r>
              <a:rPr lang="bg-BG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Бенефициер</a:t>
            </a: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проекта:</a:t>
            </a:r>
          </a:p>
          <a:p>
            <a:r>
              <a:rPr lang="bg-BG" sz="2400" dirty="0" smtClean="0"/>
              <a:t>	Български Червен кръст</a:t>
            </a:r>
          </a:p>
          <a:p>
            <a:endParaRPr lang="bg-BG" sz="2400" dirty="0" smtClean="0"/>
          </a:p>
          <a:p>
            <a:endParaRPr lang="bg-BG" dirty="0"/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102" y="3717032"/>
            <a:ext cx="1359321" cy="1224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93" y="2204864"/>
            <a:ext cx="12344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376589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992888" cy="1830065"/>
          </a:xfrm>
        </p:spPr>
        <p:txBody>
          <a:bodyPr>
            <a:noAutofit/>
          </a:bodyPr>
          <a:lstStyle/>
          <a:p>
            <a:pPr algn="l"/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Целева група на проекта:</a:t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/>
              <a:t>Целевата група на проекта е граждани на трети страни, които пребивават законно в Република България, включително лица, получили и търсещи международна закрила (лица, търсещи международна закрила (ЛТМЗ) и лица, получили международна закрила (ЛПМЗ))</a:t>
            </a:r>
            <a:r>
              <a:rPr lang="ru-RU" sz="2400" dirty="0" smtClean="0"/>
              <a:t>.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Брой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подпомогнати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лица:  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/>
              <a:t>Минимум 1300 души от </a:t>
            </a:r>
            <a:r>
              <a:rPr lang="ru-RU" sz="2400" dirty="0" err="1" smtClean="0"/>
              <a:t>целевата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Териториален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обхват: 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/>
              <a:t>гр. София, гр. </a:t>
            </a:r>
            <a:r>
              <a:rPr lang="ru-RU" sz="2400" dirty="0" err="1" smtClean="0"/>
              <a:t>Хасково</a:t>
            </a:r>
            <a:r>
              <a:rPr lang="ru-RU" sz="2400" dirty="0" smtClean="0"/>
              <a:t>, гр. </a:t>
            </a:r>
            <a:r>
              <a:rPr lang="ru-RU" sz="2400" dirty="0" err="1" smtClean="0"/>
              <a:t>Харманли</a:t>
            </a:r>
            <a:r>
              <a:rPr lang="ru-RU" sz="2400" dirty="0"/>
              <a:t>.</a:t>
            </a:r>
            <a:endParaRPr lang="bg-BG" sz="2400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6897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784976" cy="1470025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на проекта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800" dirty="0" smtClean="0"/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75%  </a:t>
            </a:r>
            <a:r>
              <a:rPr lang="ru-RU" sz="2800" dirty="0" err="1" smtClean="0"/>
              <a:t>финансиране</a:t>
            </a:r>
            <a:r>
              <a:rPr lang="ru-RU" sz="2800" dirty="0" smtClean="0"/>
              <a:t> </a:t>
            </a:r>
            <a:r>
              <a:rPr lang="bg-BG" sz="2800" dirty="0" smtClean="0"/>
              <a:t>от  Фонд „Убежище, 		</a:t>
            </a:r>
            <a:r>
              <a:rPr lang="en-US" sz="2800" dirty="0" smtClean="0"/>
              <a:t>		</a:t>
            </a:r>
            <a:r>
              <a:rPr lang="bg-BG" sz="2800" dirty="0" smtClean="0"/>
              <a:t>миграция и интеграция“ на Европейския съюз и</a:t>
            </a:r>
            <a:br>
              <a:rPr lang="bg-BG" sz="2800" dirty="0" smtClean="0"/>
            </a:br>
            <a:r>
              <a:rPr lang="bg-BG" sz="2800" dirty="0" smtClean="0"/>
              <a:t>   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25%  </a:t>
            </a:r>
            <a:r>
              <a:rPr lang="bg-BG" sz="2800" dirty="0" smtClean="0"/>
              <a:t>национално </a:t>
            </a:r>
            <a:r>
              <a:rPr lang="bg-BG" sz="2800" dirty="0" err="1" smtClean="0"/>
              <a:t>съфинасиране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Продължителност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проекта – 36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месеца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ru-RU" sz="2800" dirty="0" smtClean="0"/>
              <a:t>Начало: 10 </a:t>
            </a:r>
            <a:r>
              <a:rPr lang="ru-RU" sz="2800" dirty="0" err="1" smtClean="0"/>
              <a:t>октомври</a:t>
            </a:r>
            <a:r>
              <a:rPr lang="ru-RU" sz="2800" dirty="0" smtClean="0"/>
              <a:t> 2017 година</a:t>
            </a:r>
            <a:br>
              <a:rPr lang="ru-RU" sz="2800" dirty="0" smtClean="0"/>
            </a:br>
            <a:r>
              <a:rPr lang="ru-RU" sz="2800" dirty="0" smtClean="0"/>
              <a:t>		Край: </a:t>
            </a:r>
            <a:r>
              <a:rPr lang="ru-RU" sz="2800" dirty="0"/>
              <a:t>9</a:t>
            </a:r>
            <a:r>
              <a:rPr lang="ru-RU" sz="2800" dirty="0" smtClean="0"/>
              <a:t> </a:t>
            </a:r>
            <a:r>
              <a:rPr lang="ru-RU" sz="2800" dirty="0" err="1" smtClean="0"/>
              <a:t>октомври</a:t>
            </a:r>
            <a:r>
              <a:rPr lang="ru-RU" sz="2800" dirty="0" smtClean="0"/>
              <a:t> 2020 година</a:t>
            </a:r>
            <a:br>
              <a:rPr lang="ru-RU" sz="2800" dirty="0" smtClean="0"/>
            </a:br>
            <a:endParaRPr lang="bg-BG" sz="2800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219501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8712968" cy="2118097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Специфична </a:t>
            </a:r>
            <a:r>
              <a:rPr lang="bg-BG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цел: </a:t>
            </a:r>
            <a:r>
              <a:rPr lang="bg-BG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/>
              <a:t/>
            </a:r>
            <a:br>
              <a:rPr lang="bg-BG" sz="2800" dirty="0"/>
            </a:br>
            <a:r>
              <a:rPr lang="bg-BG" sz="2800" dirty="0" smtClean="0"/>
              <a:t>Адаптация </a:t>
            </a:r>
            <a:r>
              <a:rPr lang="bg-BG" sz="2800" dirty="0"/>
              <a:t>на лицата от целевата група, </a:t>
            </a:r>
            <a:r>
              <a:rPr lang="bg-BG" sz="2800" dirty="0" smtClean="0"/>
              <a:t>като се </a:t>
            </a:r>
            <a:r>
              <a:rPr lang="bg-BG" sz="2800" dirty="0"/>
              <a:t>допълват мерки в подкрепа </a:t>
            </a:r>
            <a:r>
              <a:rPr lang="bg-BG" sz="2800" dirty="0" smtClean="0"/>
              <a:t>на граждани </a:t>
            </a:r>
            <a:r>
              <a:rPr lang="bg-BG" sz="2800" dirty="0"/>
              <a:t>на трети страни, </a:t>
            </a:r>
            <a:r>
              <a:rPr lang="bg-BG" sz="2800" dirty="0" smtClean="0"/>
              <a:t>пребиваващи законно на територията на Република България, </a:t>
            </a:r>
            <a:r>
              <a:rPr lang="bg-BG" sz="2800" dirty="0"/>
              <a:t>реализирани по Европейския фонд за интеграция на граждани на трети страни 2007-2013 г. и други национални и международни програми</a:t>
            </a:r>
            <a:r>
              <a:rPr lang="bg-BG" sz="2800" dirty="0" smtClean="0"/>
              <a:t>.</a:t>
            </a:r>
            <a:br>
              <a:rPr lang="bg-BG" sz="2800" dirty="0" smtClean="0"/>
            </a:br>
            <a:r>
              <a:rPr lang="bg-BG" sz="2800" dirty="0"/>
              <a:t/>
            </a:r>
            <a:br>
              <a:rPr lang="bg-BG" sz="2800" dirty="0"/>
            </a:br>
            <a:r>
              <a:rPr lang="ru-RU" sz="2400" dirty="0"/>
              <a:t/>
            </a:r>
            <a:br>
              <a:rPr lang="ru-RU" sz="2400" dirty="0"/>
            </a:br>
            <a:endParaRPr lang="bg-BG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24587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712968" cy="2622153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/>
              <a:t/>
            </a:r>
            <a:br>
              <a:rPr lang="bg-BG" sz="2400" dirty="0" smtClean="0"/>
            </a:br>
            <a:r>
              <a:rPr lang="bg-BG" sz="2400" dirty="0"/>
              <a:t/>
            </a:r>
            <a:br>
              <a:rPr lang="bg-BG" sz="2400" dirty="0"/>
            </a:br>
            <a:r>
              <a:rPr lang="ru-RU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Реализиране</a:t>
            </a: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 </a:t>
            </a:r>
            <a:r>
              <a:rPr lang="ru-RU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</a:t>
            </a: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за: </a:t>
            </a:r>
            <a:b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/>
              <a:t>	1</a:t>
            </a:r>
            <a:r>
              <a:rPr lang="ru-RU" sz="2800" dirty="0"/>
              <a:t>. </a:t>
            </a:r>
            <a:r>
              <a:rPr lang="ru-RU" sz="2800" dirty="0" err="1"/>
              <a:t>Административни</a:t>
            </a:r>
            <a:r>
              <a:rPr lang="ru-RU" sz="2800" dirty="0"/>
              <a:t> и </a:t>
            </a:r>
            <a:r>
              <a:rPr lang="ru-RU" sz="2800" dirty="0" err="1"/>
              <a:t>правни</a:t>
            </a:r>
            <a:r>
              <a:rPr lang="ru-RU" sz="2800" dirty="0"/>
              <a:t> </a:t>
            </a:r>
            <a:r>
              <a:rPr lang="ru-RU" sz="2800" dirty="0" err="1"/>
              <a:t>консултации</a:t>
            </a:r>
            <a:r>
              <a:rPr lang="ru-RU" sz="2800" dirty="0"/>
              <a:t>, </a:t>
            </a:r>
            <a:r>
              <a:rPr lang="ru-RU" sz="2800" dirty="0" err="1"/>
              <a:t>включително</a:t>
            </a:r>
            <a:r>
              <a:rPr lang="ru-RU" sz="2800" dirty="0"/>
              <a:t> </a:t>
            </a:r>
            <a:r>
              <a:rPr lang="ru-RU" sz="2800" dirty="0" err="1"/>
              <a:t>предоставяне</a:t>
            </a:r>
            <a:r>
              <a:rPr lang="ru-RU" sz="2800" dirty="0"/>
              <a:t> на </a:t>
            </a:r>
            <a:r>
              <a:rPr lang="ru-RU" sz="2800" dirty="0" err="1"/>
              <a:t>помощни</a:t>
            </a:r>
            <a:r>
              <a:rPr lang="ru-RU" sz="2800" dirty="0"/>
              <a:t> услуги </a:t>
            </a:r>
            <a:r>
              <a:rPr lang="ru-RU" sz="2800" dirty="0" err="1"/>
              <a:t>като</a:t>
            </a:r>
            <a:r>
              <a:rPr lang="ru-RU" sz="2800" dirty="0"/>
              <a:t> </a:t>
            </a:r>
            <a:r>
              <a:rPr lang="ru-RU" sz="2800" dirty="0" err="1"/>
              <a:t>писмен</a:t>
            </a:r>
            <a:r>
              <a:rPr lang="ru-RU" sz="2800" dirty="0"/>
              <a:t> и </a:t>
            </a:r>
            <a:r>
              <a:rPr lang="ru-RU" sz="2800" dirty="0" err="1"/>
              <a:t>устен</a:t>
            </a:r>
            <a:r>
              <a:rPr lang="ru-RU" sz="2800" dirty="0"/>
              <a:t> </a:t>
            </a:r>
            <a:r>
              <a:rPr lang="ru-RU" sz="2800" dirty="0" err="1"/>
              <a:t>превод</a:t>
            </a:r>
            <a:r>
              <a:rPr lang="ru-RU" sz="2800" dirty="0"/>
              <a:t>. </a:t>
            </a:r>
            <a:br>
              <a:rPr lang="ru-RU" sz="2800" dirty="0"/>
            </a:br>
            <a:r>
              <a:rPr lang="ru-RU" sz="2800" dirty="0"/>
              <a:t>2. </a:t>
            </a:r>
            <a:r>
              <a:rPr lang="ru-RU" sz="2800" dirty="0" err="1"/>
              <a:t>Предоставяне</a:t>
            </a:r>
            <a:r>
              <a:rPr lang="ru-RU" sz="2800" dirty="0"/>
              <a:t> на </a:t>
            </a:r>
            <a:r>
              <a:rPr lang="ru-RU" sz="2800" dirty="0" err="1"/>
              <a:t>медицинска</a:t>
            </a:r>
            <a:r>
              <a:rPr lang="ru-RU" sz="2800" dirty="0"/>
              <a:t>, </a:t>
            </a:r>
            <a:r>
              <a:rPr lang="ru-RU" sz="2800" dirty="0" err="1"/>
              <a:t>психологическа</a:t>
            </a:r>
            <a:r>
              <a:rPr lang="ru-RU" sz="2800" dirty="0"/>
              <a:t> и </a:t>
            </a:r>
            <a:r>
              <a:rPr lang="ru-RU" sz="2800" dirty="0" err="1"/>
              <a:t>социална</a:t>
            </a:r>
            <a:r>
              <a:rPr lang="ru-RU" sz="2800" dirty="0"/>
              <a:t> </a:t>
            </a:r>
            <a:r>
              <a:rPr lang="ru-RU" sz="2800" dirty="0" err="1"/>
              <a:t>помощ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3. Мерки за </a:t>
            </a:r>
            <a:r>
              <a:rPr lang="ru-RU" sz="2800" dirty="0" err="1"/>
              <a:t>информираност</a:t>
            </a:r>
            <a:r>
              <a:rPr lang="ru-RU" sz="2800" dirty="0"/>
              <a:t> на </a:t>
            </a:r>
            <a:r>
              <a:rPr lang="ru-RU" sz="2800" dirty="0" err="1"/>
              <a:t>целевата</a:t>
            </a:r>
            <a:r>
              <a:rPr lang="ru-RU" sz="2800" dirty="0"/>
              <a:t> </a:t>
            </a:r>
            <a:r>
              <a:rPr lang="ru-RU" sz="2800" dirty="0" err="1"/>
              <a:t>група</a:t>
            </a:r>
            <a:r>
              <a:rPr lang="ru-RU" sz="2800" dirty="0"/>
              <a:t>.</a:t>
            </a:r>
            <a:br>
              <a:rPr lang="ru-RU" sz="2800" dirty="0"/>
            </a:br>
            <a:endParaRPr lang="bg-BG" sz="2800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bg-BG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i="1" dirty="0" err="1" smtClean="0"/>
              <a:t>съфинансиран</a:t>
            </a:r>
            <a:r>
              <a:rPr lang="bg-BG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65370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r>
              <a:rPr lang="ru-RU" sz="3200" dirty="0"/>
              <a:t>: </a:t>
            </a:r>
            <a:endParaRPr lang="ru-RU" sz="3200" dirty="0" smtClean="0"/>
          </a:p>
          <a:p>
            <a:r>
              <a:rPr lang="ru-RU" sz="3200" dirty="0" err="1"/>
              <a:t>Административни</a:t>
            </a:r>
            <a:r>
              <a:rPr lang="ru-RU" sz="3200" dirty="0"/>
              <a:t> и </a:t>
            </a:r>
            <a:r>
              <a:rPr lang="ru-RU" sz="3200" dirty="0" err="1"/>
              <a:t>правни</a:t>
            </a:r>
            <a:r>
              <a:rPr lang="ru-RU" sz="3200" dirty="0"/>
              <a:t> </a:t>
            </a:r>
            <a:r>
              <a:rPr lang="ru-RU" sz="3200" dirty="0" err="1"/>
              <a:t>консултации</a:t>
            </a:r>
            <a:r>
              <a:rPr lang="ru-RU" sz="3200" dirty="0"/>
              <a:t>, </a:t>
            </a:r>
            <a:r>
              <a:rPr lang="ru-RU" sz="3200" dirty="0" err="1"/>
              <a:t>включително</a:t>
            </a:r>
            <a:r>
              <a:rPr lang="ru-RU" sz="3200" dirty="0"/>
              <a:t> </a:t>
            </a:r>
            <a:r>
              <a:rPr lang="ru-RU" sz="3200" dirty="0" err="1"/>
              <a:t>предоставяне</a:t>
            </a:r>
            <a:r>
              <a:rPr lang="ru-RU" sz="3200" dirty="0"/>
              <a:t> на </a:t>
            </a:r>
            <a:r>
              <a:rPr lang="ru-RU" sz="3200" dirty="0" err="1"/>
              <a:t>помощни</a:t>
            </a:r>
            <a:r>
              <a:rPr lang="ru-RU" sz="3200" dirty="0"/>
              <a:t> услуги </a:t>
            </a:r>
            <a:r>
              <a:rPr lang="ru-RU" sz="3200" dirty="0" err="1"/>
              <a:t>като</a:t>
            </a:r>
            <a:r>
              <a:rPr lang="ru-RU" sz="3200" dirty="0"/>
              <a:t> </a:t>
            </a:r>
            <a:r>
              <a:rPr lang="ru-RU" sz="3200" dirty="0" err="1"/>
              <a:t>писмен</a:t>
            </a:r>
            <a:r>
              <a:rPr lang="ru-RU" sz="3200" dirty="0"/>
              <a:t> и </a:t>
            </a:r>
            <a:r>
              <a:rPr lang="ru-RU" sz="3200" dirty="0" err="1"/>
              <a:t>устен</a:t>
            </a:r>
            <a:r>
              <a:rPr lang="ru-RU" sz="3200" dirty="0"/>
              <a:t> </a:t>
            </a:r>
            <a:r>
              <a:rPr lang="ru-RU" sz="3200" dirty="0" err="1"/>
              <a:t>превод</a:t>
            </a:r>
            <a:r>
              <a:rPr lang="ru-RU" sz="3200" dirty="0"/>
              <a:t>. </a:t>
            </a:r>
            <a:endParaRPr lang="ru-RU" sz="1100" dirty="0" smtClean="0"/>
          </a:p>
        </p:txBody>
      </p:sp>
      <p:sp>
        <p:nvSpPr>
          <p:cNvPr id="3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34292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200" dirty="0" smtClean="0"/>
              <a:t>: </a:t>
            </a:r>
          </a:p>
          <a:p>
            <a:r>
              <a:rPr lang="ru-RU" sz="3200" dirty="0" err="1"/>
              <a:t>Предоставяне</a:t>
            </a:r>
            <a:r>
              <a:rPr lang="ru-RU" sz="3200" dirty="0"/>
              <a:t> на </a:t>
            </a:r>
            <a:r>
              <a:rPr lang="ru-RU" sz="3200" dirty="0" err="1"/>
              <a:t>медицинска</a:t>
            </a:r>
            <a:r>
              <a:rPr lang="ru-RU" sz="3200" dirty="0"/>
              <a:t>, </a:t>
            </a:r>
            <a:r>
              <a:rPr lang="ru-RU" sz="3200" dirty="0" err="1"/>
              <a:t>психологическа</a:t>
            </a:r>
            <a:r>
              <a:rPr lang="ru-RU" sz="3200" dirty="0"/>
              <a:t> и </a:t>
            </a:r>
            <a:r>
              <a:rPr lang="ru-RU" sz="3200" dirty="0" err="1"/>
              <a:t>социална</a:t>
            </a:r>
            <a:r>
              <a:rPr lang="ru-RU" sz="3200" dirty="0"/>
              <a:t> </a:t>
            </a:r>
            <a:r>
              <a:rPr lang="ru-RU" sz="3200" dirty="0" err="1"/>
              <a:t>помощ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1100" dirty="0" smtClean="0"/>
          </a:p>
        </p:txBody>
      </p:sp>
      <p:sp>
        <p:nvSpPr>
          <p:cNvPr id="3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18850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5"/>
            <a:ext cx="7632848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200" dirty="0" smtClean="0"/>
              <a:t>: </a:t>
            </a:r>
          </a:p>
          <a:p>
            <a:r>
              <a:rPr lang="ru-RU" sz="3200" dirty="0"/>
              <a:t>Мерки за </a:t>
            </a:r>
            <a:r>
              <a:rPr lang="ru-RU" sz="3200" dirty="0" err="1"/>
              <a:t>информираност</a:t>
            </a:r>
            <a:r>
              <a:rPr lang="ru-RU" sz="3200" dirty="0"/>
              <a:t> на </a:t>
            </a:r>
            <a:r>
              <a:rPr lang="ru-RU" sz="3200" dirty="0" err="1"/>
              <a:t>целевата</a:t>
            </a:r>
            <a:r>
              <a:rPr lang="ru-RU" sz="3200" dirty="0"/>
              <a:t> </a:t>
            </a:r>
            <a:r>
              <a:rPr lang="ru-RU" sz="3200" dirty="0" err="1"/>
              <a:t>група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1100" dirty="0" smtClean="0"/>
          </a:p>
        </p:txBody>
      </p:sp>
      <p:sp>
        <p:nvSpPr>
          <p:cNvPr id="3" name="Footer Placeholder 4"/>
          <p:cNvSpPr txBox="1">
            <a:spLocks/>
          </p:cNvSpPr>
          <p:nvPr/>
        </p:nvSpPr>
        <p:spPr>
          <a:xfrm>
            <a:off x="895152" y="6093296"/>
            <a:ext cx="7783229" cy="7647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bg-BG"/>
            </a:defPPr>
            <a:lvl1pPr marL="0" algn="ctr" defTabSz="914400" rtl="0" eaLnBrk="1" latinLnBrk="0" hangingPunct="1"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i="1" smtClean="0"/>
              <a:t>Този документ е създаден с финансовата подкрепа на Фонд „Убежище, миграция и интеграция“, съфинансиран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050" dirty="0"/>
          </a:p>
        </p:txBody>
      </p:sp>
    </p:spTree>
    <p:extLst>
      <p:ext uri="{BB962C8B-B14F-4D97-AF65-F5344CB8AC3E}">
        <p14:creationId xmlns:p14="http://schemas.microsoft.com/office/powerpoint/2010/main" val="118850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697</Words>
  <Application>Microsoft Office PowerPoint</Application>
  <PresentationFormat>On-screen Show (4:3)</PresentationFormat>
  <Paragraphs>42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Откриващо събитие   по проект BG65AMNP001-2.004-0003-C01     „Помощ за интеграция”</vt:lpstr>
      <vt:lpstr>PowerPoint Presentation</vt:lpstr>
      <vt:lpstr>      Целева група на проекта: Целевата група на проекта е граждани на трети страни, които пребивават законно в Република България, включително лица, получили и търсещи международна закрила (лица, търсещи международна закрила (ЛТМЗ) и лица, получили международна закрила (ЛПМЗ)).   Брой подпомогнати лица:   Минимум 1300 души от целевата група.  Териториален обхват:  гр. София, гр. Хасково, гр. Харманли.</vt:lpstr>
      <vt:lpstr>  Бюджет на проекта    75%  финансиране от  Фонд „Убежище,     миграция и интеграция“ на Европейския съюз и     25%  национално съфинасиране  Продължителност на проекта – 36 месеца   Начало: 10 октомври 2017 година   Край: 9 октомври 2020 година </vt:lpstr>
      <vt:lpstr>   Специфична цел:   Адаптация на лицата от целевата група, като се допълват мерки в подкрепа на граждани на трети страни, пребиваващи законно на територията на Република България, реализирани по Европейския фонд за интеграция на граждани на трети страни 2007-2013 г. и други национални и международни програми.   </vt:lpstr>
      <vt:lpstr>     Реализиране на  дейности за:    1. Административни и правни консултации, включително предоставяне на помощни услуги като писмен и устен превод.  2. Предоставяне на медицинска, психологическа и социална помощ. 3. Мерки за информираност на целевата група.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Nikolai Todorov</dc:creator>
  <cp:lastModifiedBy>Nikolai Todorov</cp:lastModifiedBy>
  <cp:revision>31</cp:revision>
  <cp:lastPrinted>2016-10-25T06:41:46Z</cp:lastPrinted>
  <dcterms:created xsi:type="dcterms:W3CDTF">2016-10-20T13:12:00Z</dcterms:created>
  <dcterms:modified xsi:type="dcterms:W3CDTF">2017-10-31T09:54:20Z</dcterms:modified>
</cp:coreProperties>
</file>